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13EC-364C-4F45-B842-0F75D2A765F3}" type="datetimeFigureOut">
              <a:rPr lang="cs-CZ" smtClean="0"/>
              <a:t>03.12.2023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E8B5-AF6F-44AC-9A59-3EAF1838C137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034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13EC-364C-4F45-B842-0F75D2A765F3}" type="datetimeFigureOut">
              <a:rPr lang="cs-CZ" smtClean="0"/>
              <a:t>03.12.2023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E8B5-AF6F-44AC-9A59-3EAF1838C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3322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13EC-364C-4F45-B842-0F75D2A765F3}" type="datetimeFigureOut">
              <a:rPr lang="cs-CZ" smtClean="0"/>
              <a:t>03.12.2023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E8B5-AF6F-44AC-9A59-3EAF1838C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7014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13EC-364C-4F45-B842-0F75D2A765F3}" type="datetimeFigureOut">
              <a:rPr lang="cs-CZ" smtClean="0"/>
              <a:t>03.12.2023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E8B5-AF6F-44AC-9A59-3EAF1838C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7155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13EC-364C-4F45-B842-0F75D2A765F3}" type="datetimeFigureOut">
              <a:rPr lang="cs-CZ" smtClean="0"/>
              <a:t>03.12.2023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E8B5-AF6F-44AC-9A59-3EAF1838C137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672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13EC-364C-4F45-B842-0F75D2A765F3}" type="datetimeFigureOut">
              <a:rPr lang="cs-CZ" smtClean="0"/>
              <a:t>03.12.2023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E8B5-AF6F-44AC-9A59-3EAF1838C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5164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13EC-364C-4F45-B842-0F75D2A765F3}" type="datetimeFigureOut">
              <a:rPr lang="cs-CZ" smtClean="0"/>
              <a:t>03.12.2023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E8B5-AF6F-44AC-9A59-3EAF1838C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22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13EC-364C-4F45-B842-0F75D2A765F3}" type="datetimeFigureOut">
              <a:rPr lang="cs-CZ" smtClean="0"/>
              <a:t>03.12.2023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E8B5-AF6F-44AC-9A59-3EAF1838C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9698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13EC-364C-4F45-B842-0F75D2A765F3}" type="datetimeFigureOut">
              <a:rPr lang="cs-CZ" smtClean="0"/>
              <a:t>03.12.2023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E8B5-AF6F-44AC-9A59-3EAF1838C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298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B713EC-364C-4F45-B842-0F75D2A765F3}" type="datetimeFigureOut">
              <a:rPr lang="cs-CZ" smtClean="0"/>
              <a:t>03.12.2023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53E8B5-AF6F-44AC-9A59-3EAF1838C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3771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13EC-364C-4F45-B842-0F75D2A765F3}" type="datetimeFigureOut">
              <a:rPr lang="cs-CZ" smtClean="0"/>
              <a:t>03.12.2023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E8B5-AF6F-44AC-9A59-3EAF1838C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300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B713EC-364C-4F45-B842-0F75D2A765F3}" type="datetimeFigureOut">
              <a:rPr lang="cs-CZ" smtClean="0"/>
              <a:t>03.12.2023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953E8B5-AF6F-44AC-9A59-3EAF1838C137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0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Av_nIeeRqA" TargetMode="External"/><Relationship Id="rId7" Type="http://schemas.openxmlformats.org/officeDocument/2006/relationships/hyperlink" Target="https://www.youtube.com/watch?v=Zi6OGq4H2N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q9JWcYt0nlI" TargetMode="External"/><Relationship Id="rId5" Type="http://schemas.openxmlformats.org/officeDocument/2006/relationships/hyperlink" Target="https://www.youtube.com/watch?v=aBmB123Tj7w" TargetMode="External"/><Relationship Id="rId4" Type="http://schemas.openxmlformats.org/officeDocument/2006/relationships/hyperlink" Target="https://www.youtube.com/watch?v=-i_oZYKgx-Q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971ECC5-51D9-4E70-89C1-3DCF3A372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9D34587-EA71-7DCE-1EE5-0CE71506A1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423" y="3766457"/>
            <a:ext cx="10909073" cy="1654629"/>
          </a:xfrm>
        </p:spPr>
        <p:txBody>
          <a:bodyPr>
            <a:normAutofit/>
          </a:bodyPr>
          <a:lstStyle/>
          <a:p>
            <a:pPr algn="ctr"/>
            <a:r>
              <a:rPr lang="cs-CZ" sz="6000"/>
              <a:t>Interpretace básně 1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363F08B-207C-DD48-7D08-543F2FF10F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1474" y="5496089"/>
            <a:ext cx="9622971" cy="771743"/>
          </a:xfrm>
        </p:spPr>
        <p:txBody>
          <a:bodyPr>
            <a:normAutofit/>
          </a:bodyPr>
          <a:lstStyle/>
          <a:p>
            <a:pPr algn="ctr"/>
            <a:r>
              <a:rPr lang="cs-CZ" sz="2000">
                <a:solidFill>
                  <a:schemeClr val="tx1">
                    <a:lumMod val="85000"/>
                    <a:lumOff val="15000"/>
                  </a:schemeClr>
                </a:solidFill>
              </a:rPr>
              <a:t>6. třída </a:t>
            </a:r>
          </a:p>
        </p:txBody>
      </p:sp>
      <p:pic>
        <p:nvPicPr>
          <p:cNvPr id="7" name="Graphic 6" descr="Knihy">
            <a:extLst>
              <a:ext uri="{FF2B5EF4-FFF2-40B4-BE49-F238E27FC236}">
                <a16:creationId xmlns:a16="http://schemas.microsoft.com/office/drawing/2014/main" id="{B649E0D2-48D2-5AF6-1FD7-5D2F01FBA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36412" y="932016"/>
            <a:ext cx="2506511" cy="250651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32529AB-8F99-47FB-91B5-93565E54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5159" y="5433708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E11F890-74C3-40C9-9A8B-A80E38704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7874070-078A-470B-9C8C-BD1BCB55A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3261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771327C-83FF-A2AB-4200-599BB4664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cs-CZ" dirty="0"/>
              <a:t>Aktivity před čtením </a:t>
            </a:r>
          </a:p>
        </p:txBody>
      </p:sp>
      <p:pic>
        <p:nvPicPr>
          <p:cNvPr id="8" name="Picture 7" descr="Colourful light beams">
            <a:extLst>
              <a:ext uri="{FF2B5EF4-FFF2-40B4-BE49-F238E27FC236}">
                <a16:creationId xmlns:a16="http://schemas.microsoft.com/office/drawing/2014/main" id="{0104E327-C854-25F1-5F4A-2E157202B2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52" r="32727" b="1"/>
          <a:stretch/>
        </p:blipFill>
        <p:spPr>
          <a:xfrm>
            <a:off x="834468" y="640081"/>
            <a:ext cx="3600377" cy="5314406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D80AF2E-898A-F1FD-73E3-D8A2FDF9D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r>
              <a:rPr lang="cs-CZ" sz="1400" b="1" i="0" u="none" strike="noStrike" baseline="0">
                <a:latin typeface="Arial,Bold"/>
              </a:rPr>
              <a:t>Úloha 1: </a:t>
            </a:r>
            <a:r>
              <a:rPr lang="cs-CZ" sz="1400" b="0" i="0" u="none" strike="noStrike" baseline="0">
                <a:latin typeface="ArialMT"/>
              </a:rPr>
              <a:t>Zacpi si uši a piš, co slyšíš: </a:t>
            </a:r>
          </a:p>
          <a:p>
            <a:pPr marL="0" indent="0">
              <a:buNone/>
            </a:pPr>
            <a:r>
              <a:rPr lang="cs-CZ" sz="1400">
                <a:latin typeface="ArialMT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 marL="0" indent="0">
              <a:buNone/>
            </a:pPr>
            <a:r>
              <a:rPr lang="cs-CZ" sz="1400">
                <a:latin typeface="ArialMT"/>
                <a:hlinkClick r:id="rId3"/>
              </a:rPr>
              <a:t>https://www.youtube.com/watch?v=MAv_nIeeRqA</a:t>
            </a:r>
            <a:endParaRPr lang="cs-CZ" sz="1400">
              <a:latin typeface="ArialMT"/>
            </a:endParaRPr>
          </a:p>
          <a:p>
            <a:pPr marL="0" indent="0">
              <a:buNone/>
            </a:pPr>
            <a:r>
              <a:rPr lang="cs-CZ" sz="1400">
                <a:latin typeface="ArialMT"/>
                <a:hlinkClick r:id="rId4"/>
              </a:rPr>
              <a:t>https://www.youtube.com/watch?v=-i_oZYKgx-Q</a:t>
            </a:r>
            <a:endParaRPr lang="cs-CZ" sz="1400">
              <a:latin typeface="ArialMT"/>
            </a:endParaRPr>
          </a:p>
          <a:p>
            <a:pPr marL="0" indent="0">
              <a:buNone/>
            </a:pPr>
            <a:r>
              <a:rPr lang="cs-CZ" sz="1400">
                <a:latin typeface="ArialMT"/>
                <a:hlinkClick r:id="rId5"/>
              </a:rPr>
              <a:t>https://www.youtube.com/watch?v=aBmB123Tj7w</a:t>
            </a:r>
            <a:endParaRPr lang="cs-CZ" sz="1400">
              <a:latin typeface="ArialMT"/>
            </a:endParaRPr>
          </a:p>
          <a:p>
            <a:pPr marL="0" indent="0">
              <a:buNone/>
            </a:pPr>
            <a:r>
              <a:rPr lang="cs-CZ" sz="1400">
                <a:latin typeface="ArialMT"/>
                <a:hlinkClick r:id="rId6"/>
              </a:rPr>
              <a:t>https://www.youtube.com/watch?v=q9JWcYt0nlI</a:t>
            </a:r>
            <a:endParaRPr lang="cs-CZ" sz="1400">
              <a:latin typeface="ArialMT"/>
            </a:endParaRPr>
          </a:p>
          <a:p>
            <a:pPr marL="0" indent="0">
              <a:buNone/>
            </a:pPr>
            <a:r>
              <a:rPr lang="cs-CZ" sz="1400">
                <a:latin typeface="ArialMT"/>
                <a:hlinkClick r:id="rId7"/>
              </a:rPr>
              <a:t>https://www.youtube.com/watch?v=Zi6OGq4H2N4</a:t>
            </a:r>
            <a:endParaRPr lang="cs-CZ" sz="1400">
              <a:latin typeface="ArialMT"/>
            </a:endParaRPr>
          </a:p>
          <a:p>
            <a:pPr marL="0" indent="0">
              <a:buNone/>
            </a:pPr>
            <a:endParaRPr lang="cs-CZ" sz="1400">
              <a:latin typeface="ArialM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0290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D0C86C-7987-44F7-1DCD-4EE193F02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br>
              <a:rPr lang="cs-CZ" sz="2300" kern="0">
                <a:effectLst/>
                <a:latin typeface="ArialMT"/>
                <a:ea typeface="Calibri" panose="020F0502020204030204" pitchFamily="34" charset="0"/>
                <a:cs typeface="ArialMT"/>
              </a:rPr>
            </a:br>
            <a:r>
              <a:rPr lang="cs-CZ" sz="2300" kern="0">
                <a:effectLst/>
                <a:latin typeface="ArialMT"/>
                <a:ea typeface="Calibri" panose="020F0502020204030204" pitchFamily="34" charset="0"/>
                <a:cs typeface="ArialMT"/>
              </a:rPr>
              <a:t>Daniela Fischerová</a:t>
            </a:r>
            <a:br>
              <a:rPr lang="cs-CZ" sz="23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300" b="1" kern="0">
                <a:effectLst/>
                <a:latin typeface="Arial,Bold"/>
                <a:ea typeface="Calibri" panose="020F0502020204030204" pitchFamily="34" charset="0"/>
                <a:cs typeface="Arial,Bold"/>
              </a:rPr>
              <a:t>Co všechno je slyšet, když se dobře zacpou uši</a:t>
            </a:r>
            <a:br>
              <a:rPr lang="cs-CZ" sz="23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2300"/>
          </a:p>
        </p:txBody>
      </p:sp>
      <p:pic>
        <p:nvPicPr>
          <p:cNvPr id="5" name="Picture 4" descr="Cesta s mnoha zatáčkami skrz kopce a údolí při západu slunce">
            <a:extLst>
              <a:ext uri="{FF2B5EF4-FFF2-40B4-BE49-F238E27FC236}">
                <a16:creationId xmlns:a16="http://schemas.microsoft.com/office/drawing/2014/main" id="{D69A2E23-C09A-0E81-19A3-5C9D679324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69" r="47090" b="-1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F64061-90A8-1B72-8E0B-C10A1000F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 numCol="3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100" kern="0">
                <a:effectLst/>
                <a:latin typeface="ArialMT"/>
                <a:ea typeface="Calibri" panose="020F0502020204030204" pitchFamily="34" charset="0"/>
                <a:cs typeface="ArialMT"/>
              </a:rPr>
              <a:t>Brnkání, drnkání,</a:t>
            </a:r>
            <a:endParaRPr lang="cs-CZ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100" kern="0">
                <a:effectLst/>
                <a:latin typeface="ArialMT"/>
                <a:ea typeface="Calibri" panose="020F0502020204030204" pitchFamily="34" charset="0"/>
                <a:cs typeface="ArialMT"/>
              </a:rPr>
              <a:t>mumlání, brumlání,</a:t>
            </a:r>
            <a:endParaRPr lang="cs-CZ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100" kern="0">
                <a:effectLst/>
                <a:latin typeface="ArialMT"/>
                <a:ea typeface="Calibri" panose="020F0502020204030204" pitchFamily="34" charset="0"/>
                <a:cs typeface="ArialMT"/>
              </a:rPr>
              <a:t>bručení, bzučení,</a:t>
            </a:r>
            <a:endParaRPr lang="cs-CZ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100" kern="0">
                <a:effectLst/>
                <a:latin typeface="ArialMT"/>
                <a:ea typeface="Calibri" panose="020F0502020204030204" pitchFamily="34" charset="0"/>
                <a:cs typeface="ArialMT"/>
              </a:rPr>
              <a:t>dubnové pučení,</a:t>
            </a:r>
            <a:endParaRPr lang="cs-CZ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100" kern="0">
                <a:effectLst/>
                <a:latin typeface="ArialMT"/>
                <a:ea typeface="Calibri" panose="020F0502020204030204" pitchFamily="34" charset="0"/>
                <a:cs typeface="ArialMT"/>
              </a:rPr>
              <a:t>vrnění, mrnění,</a:t>
            </a:r>
            <a:endParaRPr lang="cs-CZ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100" kern="0">
                <a:effectLst/>
                <a:latin typeface="ArialMT"/>
                <a:ea typeface="Calibri" panose="020F0502020204030204" pitchFamily="34" charset="0"/>
                <a:cs typeface="ArialMT"/>
              </a:rPr>
              <a:t>v kolenou brnění,</a:t>
            </a:r>
            <a:endParaRPr lang="cs-CZ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100" kern="0">
                <a:effectLst/>
                <a:latin typeface="ArialMT"/>
                <a:ea typeface="Calibri" panose="020F0502020204030204" pitchFamily="34" charset="0"/>
                <a:cs typeface="ArialMT"/>
              </a:rPr>
              <a:t>tajemné signály,</a:t>
            </a:r>
            <a:endParaRPr lang="cs-CZ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100" kern="0">
                <a:effectLst/>
                <a:latin typeface="ArialMT"/>
                <a:ea typeface="Calibri" panose="020F0502020204030204" pitchFamily="34" charset="0"/>
                <a:cs typeface="ArialMT"/>
              </a:rPr>
              <a:t>co nám tam nahráli</a:t>
            </a:r>
            <a:endParaRPr lang="cs-CZ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100" kern="0">
                <a:effectLst/>
                <a:latin typeface="ArialMT"/>
                <a:ea typeface="Calibri" panose="020F0502020204030204" pitchFamily="34" charset="0"/>
                <a:cs typeface="ArialMT"/>
              </a:rPr>
              <a:t>tajemní Marťani,</a:t>
            </a:r>
            <a:endParaRPr lang="cs-CZ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100" kern="0">
                <a:effectLst/>
                <a:latin typeface="ArialMT"/>
                <a:ea typeface="Calibri" panose="020F0502020204030204" pitchFamily="34" charset="0"/>
                <a:cs typeface="ArialMT"/>
              </a:rPr>
              <a:t>velrybí škytavku,</a:t>
            </a:r>
            <a:endParaRPr lang="cs-CZ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100" kern="0">
                <a:effectLst/>
                <a:latin typeface="ArialMT"/>
                <a:ea typeface="Calibri" panose="020F0502020204030204" pitchFamily="34" charset="0"/>
                <a:cs typeface="ArialMT"/>
              </a:rPr>
              <a:t>pomalé chápání,</a:t>
            </a:r>
            <a:endParaRPr lang="cs-CZ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100" kern="0">
                <a:effectLst/>
                <a:latin typeface="ArialMT"/>
                <a:ea typeface="Calibri" panose="020F0502020204030204" pitchFamily="34" charset="0"/>
                <a:cs typeface="ArialMT"/>
              </a:rPr>
              <a:t>báječnou nahrávku</a:t>
            </a:r>
            <a:endParaRPr lang="cs-CZ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100" kern="0">
                <a:effectLst/>
                <a:latin typeface="ArialMT"/>
                <a:ea typeface="Calibri" panose="020F0502020204030204" pitchFamily="34" charset="0"/>
                <a:cs typeface="ArialMT"/>
              </a:rPr>
              <a:t>mušího chrápání,</a:t>
            </a:r>
            <a:endParaRPr lang="cs-CZ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100" kern="0">
                <a:effectLst/>
                <a:latin typeface="ArialMT"/>
                <a:ea typeface="Calibri" panose="020F0502020204030204" pitchFamily="34" charset="0"/>
                <a:cs typeface="ArialMT"/>
              </a:rPr>
              <a:t>je slyšet trávu růst,</a:t>
            </a:r>
            <a:endParaRPr lang="cs-CZ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100" kern="0">
                <a:effectLst/>
                <a:latin typeface="ArialMT"/>
                <a:ea typeface="Calibri" panose="020F0502020204030204" pitchFamily="34" charset="0"/>
                <a:cs typeface="ArialMT"/>
              </a:rPr>
              <a:t>básničky, které mi</a:t>
            </a:r>
            <a:endParaRPr lang="cs-CZ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100" kern="0">
                <a:effectLst/>
                <a:latin typeface="ArialMT"/>
                <a:ea typeface="Calibri" panose="020F0502020204030204" pitchFamily="34" charset="0"/>
                <a:cs typeface="ArialMT"/>
              </a:rPr>
              <a:t>kdysi vzal vítr z úst,</a:t>
            </a:r>
            <a:endParaRPr lang="cs-CZ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100" kern="0">
                <a:effectLst/>
                <a:latin typeface="ArialMT"/>
                <a:ea typeface="Calibri" panose="020F0502020204030204" pitchFamily="34" charset="0"/>
                <a:cs typeface="ArialMT"/>
              </a:rPr>
              <a:t>všechen smích na Zemi –</a:t>
            </a:r>
            <a:endParaRPr lang="cs-CZ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100" kern="0">
                <a:effectLst/>
                <a:latin typeface="ArialMT"/>
                <a:ea typeface="Calibri" panose="020F0502020204030204" pitchFamily="34" charset="0"/>
                <a:cs typeface="ArialMT"/>
              </a:rPr>
              <a:t>a v tom smíchu</a:t>
            </a:r>
            <a:endParaRPr lang="cs-CZ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100" kern="0">
                <a:effectLst/>
                <a:latin typeface="ArialMT"/>
                <a:ea typeface="Calibri" panose="020F0502020204030204" pitchFamily="34" charset="0"/>
                <a:cs typeface="ArialMT"/>
              </a:rPr>
              <a:t>velké ticho.</a:t>
            </a:r>
            <a:endParaRPr lang="cs-CZ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100" kern="0">
                <a:effectLst/>
                <a:latin typeface="ArialMT"/>
                <a:ea typeface="Calibri" panose="020F0502020204030204" pitchFamily="34" charset="0"/>
                <a:cs typeface="ArialMT"/>
              </a:rPr>
              <a:t>A v tom tichu</a:t>
            </a:r>
            <a:endParaRPr lang="cs-CZ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100" kern="0">
                <a:effectLst/>
                <a:latin typeface="ArialMT"/>
                <a:ea typeface="Calibri" panose="020F0502020204030204" pitchFamily="34" charset="0"/>
                <a:cs typeface="ArialMT"/>
              </a:rPr>
              <a:t>tichoulinko nejtišší,</a:t>
            </a:r>
            <a:endParaRPr lang="cs-CZ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100" kern="0">
                <a:effectLst/>
                <a:latin typeface="ArialMT"/>
                <a:ea typeface="Calibri" panose="020F0502020204030204" pitchFamily="34" charset="0"/>
                <a:cs typeface="ArialMT"/>
              </a:rPr>
              <a:t>ještě tišší</a:t>
            </a:r>
            <a:endParaRPr lang="cs-CZ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100" kern="0">
                <a:effectLst/>
                <a:latin typeface="ArialMT"/>
                <a:ea typeface="Calibri" panose="020F0502020204030204" pitchFamily="34" charset="0"/>
                <a:cs typeface="ArialMT"/>
              </a:rPr>
              <a:t>ještě tišší…</a:t>
            </a:r>
            <a:endParaRPr lang="cs-CZ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100" kern="0">
                <a:effectLst/>
                <a:latin typeface="ArialMT"/>
                <a:ea typeface="Calibri" panose="020F0502020204030204" pitchFamily="34" charset="0"/>
                <a:cs typeface="ArialMT"/>
              </a:rPr>
              <a:t>Ti, kdo tohle ticho slyší,</a:t>
            </a:r>
            <a:endParaRPr lang="cs-CZ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100" kern="0">
                <a:effectLst/>
                <a:latin typeface="ArialMT"/>
                <a:ea typeface="Calibri" panose="020F0502020204030204" pitchFamily="34" charset="0"/>
                <a:cs typeface="ArialMT"/>
              </a:rPr>
              <a:t>ti už o něm nepíší.</a:t>
            </a:r>
            <a:endParaRPr lang="cs-CZ" sz="11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222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AE6C737-FF55-4064-94B7-0B21D2EB6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E90A812-D8A9-C848-03D1-54549636D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Aktivity během čtení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B4F796E-090F-AB4B-61A2-6ABC2B587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999" y="662345"/>
            <a:ext cx="5462001" cy="500962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5B1DD8-6224-4137-8621-32982B00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8218D9F-38B6-4AE0-9051-5434D19A5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D3DCA99-84AF-487A-BF72-91C5FA6B0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238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AE6C737-FF55-4064-94B7-0B21D2EB6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E90A812-D8A9-C848-03D1-54549636D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Aktivity během čtení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73AA8C5F-DB34-C371-4450-BA9D13916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999" y="687378"/>
            <a:ext cx="5462001" cy="495956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B5B1DD8-6224-4137-8621-32982B00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8218D9F-38B6-4AE0-9051-5434D19A5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3DCA99-84AF-487A-BF72-91C5FA6B0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435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FB34636-52CC-8B8B-C9C3-4415222DD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>
                <a:solidFill>
                  <a:schemeClr val="tx1">
                    <a:lumMod val="85000"/>
                    <a:lumOff val="15000"/>
                  </a:schemeClr>
                </a:solidFill>
              </a:rPr>
              <a:t>Aktivity po čtení</a:t>
            </a:r>
          </a:p>
        </p:txBody>
      </p:sp>
      <p:pic>
        <p:nvPicPr>
          <p:cNvPr id="4" name="Zástupný obsah 3" descr="Obsah obrázku text, snímek obrazovky, řada/pruh, design&#10;&#10;Popis byl vytvořen automaticky">
            <a:extLst>
              <a:ext uri="{FF2B5EF4-FFF2-40B4-BE49-F238E27FC236}">
                <a16:creationId xmlns:a16="http://schemas.microsoft.com/office/drawing/2014/main" id="{CBA7C246-CF5D-712A-82F6-A613D09413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1516867"/>
            <a:ext cx="6912217" cy="330058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0900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Žlutá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49</TotalTime>
  <Words>211</Words>
  <Application>Microsoft Office PowerPoint</Application>
  <PresentationFormat>Širokoúhlá obrazovka</PresentationFormat>
  <Paragraphs>39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Arial,Bold</vt:lpstr>
      <vt:lpstr>ArialMT</vt:lpstr>
      <vt:lpstr>Calibri</vt:lpstr>
      <vt:lpstr>Calibri Light</vt:lpstr>
      <vt:lpstr>Retrospektiva</vt:lpstr>
      <vt:lpstr>Interpretace básně 1 </vt:lpstr>
      <vt:lpstr>Aktivity před čtením </vt:lpstr>
      <vt:lpstr> Daniela Fischerová Co všechno je slyšet, když se dobře zacpou uši </vt:lpstr>
      <vt:lpstr>Aktivity během čtení</vt:lpstr>
      <vt:lpstr>Aktivity během čtení</vt:lpstr>
      <vt:lpstr>Aktivity po čtení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Interpretace básně 1 </dc:title>
  <dc:creator>Milan Bednář</dc:creator>
  <cp:lastModifiedBy>Milan Bednář</cp:lastModifiedBy>
  <cp:revision>2</cp:revision>
  <dcterms:created xsi:type="dcterms:W3CDTF">2023-12-03T18:01:07Z</dcterms:created>
  <dcterms:modified xsi:type="dcterms:W3CDTF">2023-12-03T18:50:20Z</dcterms:modified>
</cp:coreProperties>
</file>