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70" r:id="rId4"/>
    <p:sldId id="275" r:id="rId5"/>
    <p:sldId id="269" r:id="rId6"/>
    <p:sldId id="283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16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043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352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5993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412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18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62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14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48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200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239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78DD620-752F-4FF6-9E86-B2E28AC1001B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8CD867D-BE5A-445F-840C-815E91874A7B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339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7B67FC-6C61-3825-D207-EB095B207B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Obrazná pojmenování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1244F69-8006-5AAD-74E7-CC7049C392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6. třída </a:t>
            </a:r>
          </a:p>
        </p:txBody>
      </p:sp>
    </p:spTree>
    <p:extLst>
      <p:ext uri="{BB962C8B-B14F-4D97-AF65-F5344CB8AC3E}">
        <p14:creationId xmlns:p14="http://schemas.microsoft.com/office/powerpoint/2010/main" val="119915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59AE304-726B-2DFA-B350-85FC7C8B30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>
                <a:solidFill>
                  <a:srgbClr val="996600"/>
                </a:solidFill>
              </a:rPr>
              <a:t>Poezie - básnické prostředky 1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50B2F21-ABA0-F5A4-0D67-BE88AD66AB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51" y="1600201"/>
            <a:ext cx="856932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Rým</a:t>
            </a:r>
            <a:r>
              <a:rPr lang="cs-CZ" altLang="cs-CZ"/>
              <a:t> = zvuková shoda na konci veršů</a:t>
            </a:r>
          </a:p>
          <a:p>
            <a:pPr eaLnBrk="1" hangingPunct="1">
              <a:buFontTx/>
              <a:buNone/>
            </a:pPr>
            <a:r>
              <a:rPr lang="cs-CZ" altLang="cs-CZ"/>
              <a:t>Druhy: nepravidelný</a:t>
            </a:r>
            <a:br>
              <a:rPr lang="cs-CZ" altLang="cs-CZ"/>
            </a:br>
            <a:r>
              <a:rPr lang="cs-CZ" altLang="cs-CZ"/>
              <a:t>	   pravidelný: 	</a:t>
            </a:r>
            <a:r>
              <a:rPr lang="cs-CZ" altLang="cs-CZ">
                <a:solidFill>
                  <a:srgbClr val="996600"/>
                </a:solidFill>
              </a:rPr>
              <a:t>sdružený</a:t>
            </a:r>
            <a:r>
              <a:rPr lang="cs-CZ" altLang="cs-CZ"/>
              <a:t> 		aabb</a:t>
            </a:r>
          </a:p>
          <a:p>
            <a:pPr eaLnBrk="1" hangingPunct="1">
              <a:buFontTx/>
              <a:buNone/>
            </a:pPr>
            <a:r>
              <a:rPr lang="cs-CZ" altLang="cs-CZ"/>
              <a:t>					</a:t>
            </a:r>
            <a:r>
              <a:rPr lang="cs-CZ" altLang="cs-CZ">
                <a:solidFill>
                  <a:srgbClr val="996600"/>
                </a:solidFill>
              </a:rPr>
              <a:t>střídavý</a:t>
            </a:r>
            <a:r>
              <a:rPr lang="cs-CZ" altLang="cs-CZ"/>
              <a:t> 		abab</a:t>
            </a:r>
          </a:p>
          <a:p>
            <a:pPr eaLnBrk="1" hangingPunct="1">
              <a:buFontTx/>
              <a:buNone/>
            </a:pPr>
            <a:r>
              <a:rPr lang="cs-CZ" altLang="cs-CZ"/>
              <a:t>					</a:t>
            </a:r>
            <a:r>
              <a:rPr lang="cs-CZ" altLang="cs-CZ">
                <a:solidFill>
                  <a:srgbClr val="996600"/>
                </a:solidFill>
              </a:rPr>
              <a:t>obkročný</a:t>
            </a:r>
            <a:r>
              <a:rPr lang="cs-CZ" altLang="cs-CZ"/>
              <a:t> 		abba</a:t>
            </a:r>
          </a:p>
          <a:p>
            <a:pPr eaLnBrk="1" hangingPunct="1">
              <a:buFontTx/>
              <a:buNone/>
            </a:pPr>
            <a:r>
              <a:rPr lang="cs-CZ" altLang="cs-CZ"/>
              <a:t>					</a:t>
            </a:r>
            <a:r>
              <a:rPr lang="cs-CZ" altLang="cs-CZ">
                <a:solidFill>
                  <a:srgbClr val="996600"/>
                </a:solidFill>
              </a:rPr>
              <a:t>postupný</a:t>
            </a:r>
            <a:r>
              <a:rPr lang="cs-CZ" altLang="cs-CZ"/>
              <a:t> 		abcd  abcd</a:t>
            </a:r>
          </a:p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Rytmus</a:t>
            </a:r>
            <a:r>
              <a:rPr lang="cs-CZ" altLang="cs-CZ">
                <a:solidFill>
                  <a:srgbClr val="FF33CC"/>
                </a:solidFill>
              </a:rPr>
              <a:t> </a:t>
            </a:r>
            <a:r>
              <a:rPr lang="cs-CZ" altLang="cs-CZ"/>
              <a:t>= pravidelné střídání přízvučných </a:t>
            </a:r>
            <a:br>
              <a:rPr lang="cs-CZ" altLang="cs-CZ"/>
            </a:br>
            <a:r>
              <a:rPr lang="cs-CZ" altLang="cs-CZ"/>
              <a:t>		a nepřízvučných slabik</a:t>
            </a:r>
            <a:endParaRPr lang="cs-CZ" altLang="cs-CZ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3630576-ABB8-BC02-D78E-197C27F06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u="sng" dirty="0">
                <a:solidFill>
                  <a:srgbClr val="FF0000"/>
                </a:solidFill>
              </a:rPr>
              <a:t>Básnické prostředky </a:t>
            </a:r>
            <a:r>
              <a:rPr lang="cs-CZ" altLang="cs-CZ" dirty="0">
                <a:solidFill>
                  <a:srgbClr val="996600"/>
                </a:solidFill>
              </a:rPr>
              <a:t>2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70F6A49-AA72-128F-069C-0FD5A1900E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91490" y="1941023"/>
            <a:ext cx="836295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400" b="1" dirty="0">
                <a:solidFill>
                  <a:srgbClr val="FF0000"/>
                </a:solidFill>
              </a:rPr>
              <a:t>Personifikace</a:t>
            </a:r>
            <a:r>
              <a:rPr lang="cs-CZ" altLang="cs-CZ" sz="2400" dirty="0">
                <a:solidFill>
                  <a:srgbClr val="FF0000"/>
                </a:solidFill>
              </a:rPr>
              <a:t> = zosobnění (řeka temně mluví)</a:t>
            </a:r>
          </a:p>
          <a:p>
            <a:pPr eaLnBrk="1" hangingPunct="1">
              <a:buFontTx/>
              <a:buNone/>
            </a:pPr>
            <a:r>
              <a:rPr lang="cs-CZ" altLang="cs-CZ" sz="2400" dirty="0">
                <a:solidFill>
                  <a:srgbClr val="FF0000"/>
                </a:solidFill>
                <a:cs typeface="Arial" panose="020B0604020202020204" pitchFamily="34" charset="0"/>
              </a:rPr>
              <a:t>→ </a:t>
            </a:r>
            <a:r>
              <a:rPr lang="cs-CZ" altLang="cs-CZ" sz="2400" dirty="0">
                <a:solidFill>
                  <a:srgbClr val="FF0000"/>
                </a:solidFill>
              </a:rPr>
              <a:t>věci a zvířata jednají jako lidé, mluví</a:t>
            </a:r>
          </a:p>
          <a:p>
            <a:pPr eaLnBrk="1" hangingPunct="1">
              <a:buFontTx/>
              <a:buNone/>
            </a:pPr>
            <a:r>
              <a:rPr lang="cs-CZ" altLang="cs-CZ" sz="2400" b="1" dirty="0">
                <a:solidFill>
                  <a:srgbClr val="FF0000"/>
                </a:solidFill>
              </a:rPr>
              <a:t>Přirovnání</a:t>
            </a:r>
            <a:r>
              <a:rPr lang="cs-CZ" altLang="cs-CZ" sz="2400" dirty="0">
                <a:solidFill>
                  <a:srgbClr val="FF0000"/>
                </a:solidFill>
              </a:rPr>
              <a:t> = porovnání dvou skutečností na základě společné vlastnosti (mrštný jako rys)</a:t>
            </a:r>
          </a:p>
          <a:p>
            <a:pPr eaLnBrk="1" hangingPunct="1">
              <a:buFontTx/>
              <a:buNone/>
            </a:pPr>
            <a:r>
              <a:rPr lang="cs-CZ" altLang="cs-CZ" sz="2400" b="1" dirty="0">
                <a:solidFill>
                  <a:srgbClr val="FF0000"/>
                </a:solidFill>
              </a:rPr>
              <a:t>Epiteton</a:t>
            </a:r>
            <a:r>
              <a:rPr lang="cs-CZ" altLang="cs-CZ" sz="2400" dirty="0">
                <a:solidFill>
                  <a:srgbClr val="FF0000"/>
                </a:solidFill>
              </a:rPr>
              <a:t> = básnický přívlastek 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>
                <a:cs typeface="Arial" panose="020B0604020202020204" pitchFamily="34" charset="0"/>
              </a:rPr>
              <a:t>→ </a:t>
            </a:r>
            <a:r>
              <a:rPr lang="cs-CZ" altLang="cs-CZ" dirty="0"/>
              <a:t>zjevně pojmenovává skryté vlastnosti </a:t>
            </a:r>
            <a:br>
              <a:rPr lang="cs-CZ" altLang="cs-CZ" dirty="0"/>
            </a:br>
            <a:r>
              <a:rPr lang="cs-CZ" altLang="cs-CZ" dirty="0">
                <a:cs typeface="Arial" panose="020B0604020202020204" pitchFamily="34" charset="0"/>
              </a:rPr>
              <a:t>→ </a:t>
            </a:r>
            <a:r>
              <a:rPr lang="cs-CZ" altLang="cs-CZ" dirty="0"/>
              <a:t>pojmenovává obrazně (černý les = hustý)</a:t>
            </a:r>
          </a:p>
          <a:p>
            <a:pPr eaLnBrk="1" hangingPunct="1">
              <a:buFontTx/>
              <a:buNone/>
            </a:pPr>
            <a:r>
              <a:rPr lang="cs-CZ" altLang="cs-CZ" dirty="0"/>
              <a:t>	</a:t>
            </a:r>
            <a:r>
              <a:rPr lang="cs-CZ" altLang="cs-CZ" dirty="0">
                <a:cs typeface="Arial" panose="020B0604020202020204" pitchFamily="34" charset="0"/>
              </a:rPr>
              <a:t>→ </a:t>
            </a:r>
            <a:r>
              <a:rPr lang="cs-CZ" altLang="cs-CZ" dirty="0"/>
              <a:t>ukazuje všední skutečnost nově</a:t>
            </a:r>
            <a:endParaRPr lang="cs-CZ" altLang="cs-CZ" dirty="0">
              <a:solidFill>
                <a:srgbClr val="FF33CC"/>
              </a:solidFill>
            </a:endParaRPr>
          </a:p>
          <a:p>
            <a:pPr eaLnBrk="1" hangingPunct="1">
              <a:buFontTx/>
              <a:buNone/>
            </a:pPr>
            <a:endParaRPr lang="cs-CZ" altLang="cs-CZ" dirty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FB3C2FE-468D-1948-F6F1-BEF00F5AF5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>
                <a:solidFill>
                  <a:srgbClr val="996600"/>
                </a:solidFill>
              </a:rPr>
              <a:t>Básnické prostředky 3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FA5DE6C-6448-C6A0-B911-741C5585BA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Metafora</a:t>
            </a:r>
            <a:r>
              <a:rPr lang="cs-CZ" altLang="cs-CZ"/>
              <a:t> – obrazné pojmenování na základě vnější podobnosti </a:t>
            </a:r>
            <a:br>
              <a:rPr lang="cs-CZ" altLang="cs-CZ"/>
            </a:br>
            <a:r>
              <a:rPr lang="cs-CZ" altLang="cs-CZ"/>
              <a:t>(les otázek = hodně otázek)</a:t>
            </a:r>
          </a:p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  <a:cs typeface="Arial" panose="020B0604020202020204" pitchFamily="34" charset="0"/>
              </a:rPr>
              <a:t>Metonymie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běžným slovem označujeme jinou skutečnost na základě vnitřních souvislostí (motlitba vesnic)</a:t>
            </a:r>
          </a:p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Nadsázka</a:t>
            </a:r>
            <a:r>
              <a:rPr lang="cs-CZ" altLang="cs-CZ"/>
              <a:t> = hyperbola= zveličování jevu</a:t>
            </a:r>
          </a:p>
          <a:p>
            <a:pPr eaLnBrk="1" hangingPunct="1">
              <a:buFontTx/>
              <a:buNone/>
            </a:pPr>
            <a:r>
              <a:rPr lang="cs-CZ" altLang="cs-CZ"/>
              <a:t>(stokrát viděné = mnohokrát)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1517397-7D54-557A-46B8-014107667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>
                <a:solidFill>
                  <a:srgbClr val="996600"/>
                </a:solidFill>
              </a:rPr>
              <a:t>Lyrickoepické básně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484B0C2-780F-1026-BAB5-7A4F467AF9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Vyjadřují děj i pocity, nálady…</a:t>
            </a:r>
          </a:p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Balada</a:t>
            </a:r>
            <a:r>
              <a:rPr lang="cs-CZ" altLang="cs-CZ"/>
              <a:t> má smutný děj a tragický závěr</a:t>
            </a:r>
          </a:p>
          <a:p>
            <a:pPr eaLnBrk="1" hangingPunct="1">
              <a:buFontTx/>
              <a:buNone/>
            </a:pPr>
            <a:r>
              <a:rPr lang="cs-CZ" altLang="cs-CZ"/>
              <a:t>			má zápletku, která popisuje: </a:t>
            </a:r>
          </a:p>
          <a:p>
            <a:pPr eaLnBrk="1" hangingPunct="1">
              <a:buFontTx/>
              <a:buNone/>
            </a:pPr>
            <a:r>
              <a:rPr lang="cs-CZ" altLang="cs-CZ"/>
              <a:t>		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střet člověka s démonickou silou</a:t>
            </a:r>
            <a:br>
              <a:rPr lang="cs-CZ" altLang="cs-CZ"/>
            </a:br>
            <a:r>
              <a:rPr lang="cs-CZ" altLang="cs-CZ"/>
              <a:t>	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střet morálky a člověka</a:t>
            </a:r>
            <a:br>
              <a:rPr lang="cs-CZ" altLang="cs-CZ"/>
            </a:br>
            <a:r>
              <a:rPr lang="cs-CZ" altLang="cs-CZ"/>
              <a:t>	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střet s křivdou a bezprávím</a:t>
            </a:r>
          </a:p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Romance</a:t>
            </a:r>
            <a:r>
              <a:rPr lang="cs-CZ" altLang="cs-CZ">
                <a:solidFill>
                  <a:srgbClr val="CC00CC"/>
                </a:solidFill>
              </a:rPr>
              <a:t> </a:t>
            </a:r>
            <a:r>
              <a:rPr lang="cs-CZ" altLang="cs-CZ"/>
              <a:t>= kratší báseň, která má radostný</a:t>
            </a:r>
            <a:r>
              <a:rPr lang="cs-CZ" altLang="cs-CZ">
                <a:solidFill>
                  <a:srgbClr val="CC00CC"/>
                </a:solidFill>
              </a:rPr>
              <a:t> 			</a:t>
            </a:r>
            <a:r>
              <a:rPr lang="cs-CZ" altLang="cs-CZ"/>
              <a:t>ráz a dobrý konec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0E11A8A-A110-B34F-B41E-B37A272CDD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>
                <a:solidFill>
                  <a:srgbClr val="996600"/>
                </a:solidFill>
              </a:rPr>
              <a:t>Další druhy básní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5F9731E-328C-8262-B55F-5481E2A364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1600201"/>
            <a:ext cx="836295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Epigram</a:t>
            </a:r>
            <a:r>
              <a:rPr lang="cs-CZ" altLang="cs-CZ"/>
              <a:t> = krátká satirická báseň </a:t>
            </a:r>
            <a:br>
              <a:rPr lang="cs-CZ" altLang="cs-CZ"/>
            </a:br>
            <a:r>
              <a:rPr lang="cs-CZ" altLang="cs-CZ"/>
              <a:t>		rýmovaná i nerýmovaná</a:t>
            </a:r>
            <a:br>
              <a:rPr lang="cs-CZ" altLang="cs-CZ"/>
            </a:br>
            <a:r>
              <a:rPr lang="cs-CZ" altLang="cs-CZ"/>
              <a:t>		zaměřená proti něčemu, někomu</a:t>
            </a:r>
          </a:p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Epitaf</a:t>
            </a:r>
            <a:r>
              <a:rPr lang="cs-CZ" altLang="cs-CZ"/>
              <a:t> = (ne)rýmovaný nápis na hrob </a:t>
            </a:r>
          </a:p>
          <a:p>
            <a:pPr eaLnBrk="1" hangingPunct="1">
              <a:buFontTx/>
              <a:buNone/>
            </a:pPr>
            <a:r>
              <a:rPr lang="cs-CZ" altLang="cs-CZ"/>
              <a:t>		   vyjadřuje vzkaz živým o smyslu života</a:t>
            </a:r>
          </a:p>
          <a:p>
            <a:pPr eaLnBrk="1" hangingPunct="1"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Nonsens</a:t>
            </a:r>
            <a:r>
              <a:rPr lang="cs-CZ" altLang="cs-CZ"/>
              <a:t> = nesmysl</a:t>
            </a:r>
          </a:p>
          <a:p>
            <a:pPr eaLnBrk="1" hangingPunct="1">
              <a:buFontTx/>
              <a:buNone/>
            </a:pPr>
            <a:r>
              <a:rPr lang="cs-CZ" altLang="cs-CZ"/>
              <a:t>			veselá a hravá báseň</a:t>
            </a:r>
          </a:p>
          <a:p>
            <a:pPr eaLnBrk="1" hangingPunct="1">
              <a:buFontTx/>
              <a:buNone/>
            </a:pPr>
            <a:r>
              <a:rPr lang="cs-CZ" altLang="cs-CZ"/>
              <a:t>			provokuje fantazii a logický postřeh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96A36E5-428A-42AF-EB9C-3F36622C89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Úpravy literárního textu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4B828A9-54CA-B1C8-A5ED-54423342D1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Adaptace = úprava textu literárního díla, která usnadňuje čtenáři vnímání díla</a:t>
            </a:r>
            <a:br>
              <a:rPr lang="cs-CZ" altLang="cs-CZ"/>
            </a:br>
            <a:endParaRPr lang="cs-CZ" altLang="cs-CZ"/>
          </a:p>
          <a:p>
            <a:pPr eaLnBrk="1" hangingPunct="1"/>
            <a:r>
              <a:rPr lang="cs-CZ" altLang="cs-CZ"/>
              <a:t>Dramatizace = adaptace pro divadlo</a:t>
            </a:r>
            <a:br>
              <a:rPr lang="cs-CZ" altLang="cs-CZ"/>
            </a:br>
            <a:endParaRPr lang="cs-CZ" altLang="cs-CZ"/>
          </a:p>
          <a:p>
            <a:pPr eaLnBrk="1" hangingPunct="1"/>
            <a:r>
              <a:rPr lang="cs-CZ" altLang="cs-CZ"/>
              <a:t>Filmová adaptace = natočení filmu podle literární předlohy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</TotalTime>
  <Words>109</Words>
  <Application>Microsoft Office PowerPoint</Application>
  <PresentationFormat>Širokoúhlá obrazovka</PresentationFormat>
  <Paragraphs>37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Retrospektiva</vt:lpstr>
      <vt:lpstr>Obrazná pojmenování </vt:lpstr>
      <vt:lpstr>Poezie - básnické prostředky 1</vt:lpstr>
      <vt:lpstr>Básnické prostředky 2</vt:lpstr>
      <vt:lpstr>Básnické prostředky 3</vt:lpstr>
      <vt:lpstr>Lyrickoepické básně</vt:lpstr>
      <vt:lpstr>Další druhy básní</vt:lpstr>
      <vt:lpstr>Úpravy literárního textu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Obrazná pojmenování </dc:title>
  <dc:creator>Milan Bednář</dc:creator>
  <cp:lastModifiedBy>Pavla Bednářová</cp:lastModifiedBy>
  <cp:revision>2</cp:revision>
  <dcterms:created xsi:type="dcterms:W3CDTF">2023-11-19T16:57:56Z</dcterms:created>
  <dcterms:modified xsi:type="dcterms:W3CDTF">2023-11-20T09:17:24Z</dcterms:modified>
</cp:coreProperties>
</file>