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2"/>
  </p:notesMasterIdLst>
  <p:sldIdLst>
    <p:sldId id="256" r:id="rId2"/>
    <p:sldId id="257" r:id="rId3"/>
    <p:sldId id="267" r:id="rId4"/>
    <p:sldId id="258" r:id="rId5"/>
    <p:sldId id="265" r:id="rId6"/>
    <p:sldId id="264" r:id="rId7"/>
    <p:sldId id="269" r:id="rId8"/>
    <p:sldId id="266" r:id="rId9"/>
    <p:sldId id="270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66FF33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91" autoAdjust="0"/>
  </p:normalViewPr>
  <p:slideViewPr>
    <p:cSldViewPr>
      <p:cViewPr varScale="1">
        <p:scale>
          <a:sx n="104" d="100"/>
          <a:sy n="104" d="100"/>
        </p:scale>
        <p:origin x="182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696E0-D383-4CA5-AB73-5153EE379FD6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722B6-3CC0-4F15-AC2D-D6367A04131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27689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61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08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846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6264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6104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203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216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8998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5058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973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2337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5EC1D4A-A796-47C3-A63E-CE236FB377E2}" type="datetimeFigureOut">
              <a:rPr lang="cs-CZ" smtClean="0"/>
              <a:pPr/>
              <a:t>07.12.2025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C57A5DF-1266-40EA-9282-1E66B9DE06C0}" type="slidenum">
              <a:rPr lang="cs-CZ" smtClean="0"/>
              <a:pPr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229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DDF7A86-8C31-8CCE-839F-8D41A84B54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alphaModFix amt="35000"/>
          </a:blip>
          <a:srcRect l="8029" r="8638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>
            <a:normAutofit/>
          </a:bodyPr>
          <a:lstStyle/>
          <a:p>
            <a:r>
              <a:rPr lang="cs-CZ" u="sng">
                <a:latin typeface="Arial Black" pitchFamily="34" charset="0"/>
              </a:rPr>
              <a:t>PŘÍDAVNÁ </a:t>
            </a:r>
            <a:r>
              <a:rPr lang="cs-CZ" b="1" u="sng">
                <a:latin typeface="Arial Black" pitchFamily="34" charset="0"/>
              </a:rPr>
              <a:t>JMÉNA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>
            <a:normAutofit/>
          </a:bodyPr>
          <a:lstStyle/>
          <a:p>
            <a:r>
              <a:rPr lang="cs-CZ" b="1">
                <a:solidFill>
                  <a:schemeClr val="tx1">
                    <a:lumMod val="85000"/>
                    <a:lumOff val="15000"/>
                  </a:schemeClr>
                </a:solidFill>
                <a:latin typeface="Arial Black" pitchFamily="34" charset="0"/>
              </a:rPr>
              <a:t>Druhy a pravopis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7AB95BF-57D0-4E49-9EF2-408B47C8D4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05743" y="4343400"/>
            <a:ext cx="7406640" cy="0"/>
          </a:xfrm>
          <a:prstGeom prst="line">
            <a:avLst/>
          </a:prstGeom>
          <a:ln w="6350">
            <a:solidFill>
              <a:schemeClr val="tx2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1C520CBD-F82E-44E4-BDA5-128716AD7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618AE32-A526-42FC-A854-732740BD3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851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CECF0FC6-D57B-48B6-9036-F4FFD91A4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3199" y="286603"/>
            <a:ext cx="5063240" cy="1450757"/>
          </a:xfrm>
        </p:spPr>
        <p:txBody>
          <a:bodyPr>
            <a:normAutofit/>
          </a:bodyPr>
          <a:lstStyle/>
          <a:p>
            <a:r>
              <a:rPr lang="cs-CZ">
                <a:solidFill>
                  <a:schemeClr val="accent2"/>
                </a:solidFill>
                <a:latin typeface="Arial Black" pitchFamily="34" charset="0"/>
              </a:rPr>
              <a:t>DOPLŇTE I/Í – Y/Ý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83153" y="2023962"/>
            <a:ext cx="5023286" cy="3845131"/>
          </a:xfrm>
        </p:spPr>
        <p:txBody>
          <a:bodyPr>
            <a:normAutofit/>
          </a:bodyPr>
          <a:lstStyle/>
          <a:p>
            <a:r>
              <a:rPr lang="cs-CZ" dirty="0">
                <a:latin typeface="Arial" pitchFamily="34" charset="0"/>
                <a:cs typeface="Arial" pitchFamily="34" charset="0"/>
              </a:rPr>
              <a:t>s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nakažliv</a:t>
            </a:r>
            <a:r>
              <a:rPr lang="cs-CZ" dirty="0">
                <a:latin typeface="Arial" pitchFamily="34" charset="0"/>
                <a:cs typeface="Arial" pitchFamily="34" charset="0"/>
              </a:rPr>
              <a:t>__m __ nemocemi,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opravdov</a:t>
            </a:r>
            <a:r>
              <a:rPr lang="cs-CZ" dirty="0">
                <a:latin typeface="Arial" pitchFamily="34" charset="0"/>
                <a:cs typeface="Arial" pitchFamily="34" charset="0"/>
              </a:rPr>
              <a:t>__ přátelé, s vesel__m film, kos__ mláďata, za pomal __ m pochodem,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důvěřiv</a:t>
            </a:r>
            <a:r>
              <a:rPr lang="cs-CZ" dirty="0">
                <a:latin typeface="Arial" pitchFamily="34" charset="0"/>
                <a:cs typeface="Arial" pitchFamily="34" charset="0"/>
              </a:rPr>
              <a:t> __ lidé,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zapomětliv</a:t>
            </a:r>
            <a:r>
              <a:rPr lang="cs-CZ" dirty="0">
                <a:latin typeface="Arial" pitchFamily="34" charset="0"/>
                <a:cs typeface="Arial" pitchFamily="34" charset="0"/>
              </a:rPr>
              <a:t> __ žáci, 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zdvořil</a:t>
            </a:r>
            <a:r>
              <a:rPr lang="cs-CZ" dirty="0">
                <a:latin typeface="Arial" pitchFamily="34" charset="0"/>
                <a:cs typeface="Arial" pitchFamily="34" charset="0"/>
              </a:rPr>
              <a:t> __ úředník, vos __ bodnutí, s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oranžov</a:t>
            </a:r>
            <a:r>
              <a:rPr lang="cs-CZ" dirty="0">
                <a:latin typeface="Arial" pitchFamily="34" charset="0"/>
                <a:cs typeface="Arial" pitchFamily="34" charset="0"/>
              </a:rPr>
              <a:t> __ m __ puntíky, ryb __ polévka, z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ryz</a:t>
            </a:r>
            <a:r>
              <a:rPr lang="cs-CZ" dirty="0">
                <a:latin typeface="Arial" pitchFamily="34" charset="0"/>
                <a:cs typeface="Arial" pitchFamily="34" charset="0"/>
              </a:rPr>
              <a:t> __ ho zlata, u pěnkav __ ho mláděte, z pštros __ ch vajec, se znám __ m spisovatelem,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hlávkov</a:t>
            </a:r>
            <a:r>
              <a:rPr lang="cs-CZ" dirty="0">
                <a:latin typeface="Arial" pitchFamily="34" charset="0"/>
                <a:cs typeface="Arial" pitchFamily="34" charset="0"/>
              </a:rPr>
              <a:t> __ salát, úzkým __ stezkami, slab __ protivníci, na rozkvetl __ ch loukách,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sedmihlav</a:t>
            </a:r>
            <a:r>
              <a:rPr lang="cs-CZ" dirty="0">
                <a:latin typeface="Arial" pitchFamily="34" charset="0"/>
                <a:cs typeface="Arial" pitchFamily="34" charset="0"/>
              </a:rPr>
              <a:t> __ drak,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osl</a:t>
            </a:r>
            <a:r>
              <a:rPr lang="cs-CZ" dirty="0">
                <a:latin typeface="Arial" pitchFamily="34" charset="0"/>
                <a:cs typeface="Arial" pitchFamily="34" charset="0"/>
              </a:rPr>
              <a:t> __ uši,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ps</a:t>
            </a:r>
            <a:r>
              <a:rPr lang="cs-CZ" dirty="0">
                <a:latin typeface="Arial" pitchFamily="34" charset="0"/>
                <a:cs typeface="Arial" pitchFamily="34" charset="0"/>
              </a:rPr>
              <a:t> __ věrnost, o </a:t>
            </a:r>
            <a:r>
              <a:rPr lang="cs-CZ" dirty="0" err="1">
                <a:latin typeface="Arial" pitchFamily="34" charset="0"/>
                <a:cs typeface="Arial" pitchFamily="34" charset="0"/>
              </a:rPr>
              <a:t>mal</a:t>
            </a:r>
            <a:r>
              <a:rPr lang="cs-CZ" dirty="0">
                <a:latin typeface="Arial" pitchFamily="34" charset="0"/>
                <a:cs typeface="Arial" pitchFamily="34" charset="0"/>
              </a:rPr>
              <a:t> __ ch dětech, čil __ ruch </a:t>
            </a:r>
          </a:p>
          <a:p>
            <a:endParaRPr lang="cs-CZ" dirty="0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717A211C-5863-4303-AC3D-AEBFDF6D6A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81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087519CD-2FFF-42E3-BB0C-FEAA828BA5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9617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86200" y="634946"/>
            <a:ext cx="4776107" cy="1450757"/>
          </a:xfrm>
        </p:spPr>
        <p:txBody>
          <a:bodyPr>
            <a:normAutofit/>
          </a:bodyPr>
          <a:lstStyle/>
          <a:p>
            <a:r>
              <a:rPr lang="cs-CZ" sz="3400">
                <a:latin typeface="Arial Black" pitchFamily="34" charset="0"/>
              </a:rPr>
              <a:t>DRUHY PŘÍDAVNÝCH JMEN</a:t>
            </a:r>
          </a:p>
        </p:txBody>
      </p:sp>
      <p:pic>
        <p:nvPicPr>
          <p:cNvPr id="5" name="Picture 4" descr="Housátko skákající do vody, které sleduje jeho sourozenec">
            <a:extLst>
              <a:ext uri="{FF2B5EF4-FFF2-40B4-BE49-F238E27FC236}">
                <a16:creationId xmlns:a16="http://schemas.microsoft.com/office/drawing/2014/main" id="{3B0513F4-A8A9-3A34-896C-37BB5E710DC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073" r="43663" b="1"/>
          <a:stretch/>
        </p:blipFill>
        <p:spPr>
          <a:xfrm>
            <a:off x="20" y="-12128"/>
            <a:ext cx="3490702" cy="6870127"/>
          </a:xfrm>
          <a:prstGeom prst="rect">
            <a:avLst/>
          </a:prstGeom>
        </p:spPr>
      </p:pic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65712" y="2085703"/>
            <a:ext cx="46280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6200" y="2198914"/>
            <a:ext cx="4776107" cy="3670180"/>
          </a:xfrm>
        </p:spPr>
        <p:txBody>
          <a:bodyPr>
            <a:normAutofit/>
          </a:bodyPr>
          <a:lstStyle/>
          <a:p>
            <a:r>
              <a:rPr lang="cs-CZ" dirty="0">
                <a:latin typeface="Arial Black" pitchFamily="34" charset="0"/>
              </a:rPr>
              <a:t>* tvrdá – mladý, mladá, mladé</a:t>
            </a:r>
          </a:p>
          <a:p>
            <a:endParaRPr lang="cs-CZ" dirty="0">
              <a:latin typeface="Arial Black" pitchFamily="34" charset="0"/>
            </a:endParaRPr>
          </a:p>
          <a:p>
            <a:r>
              <a:rPr lang="cs-CZ" dirty="0">
                <a:latin typeface="Arial Black" pitchFamily="34" charset="0"/>
              </a:rPr>
              <a:t>* měkká – jarní, jarní, jarní</a:t>
            </a:r>
          </a:p>
          <a:p>
            <a:endParaRPr lang="cs-CZ" dirty="0">
              <a:latin typeface="Arial Black" pitchFamily="34" charset="0"/>
            </a:endParaRPr>
          </a:p>
          <a:p>
            <a:r>
              <a:rPr lang="cs-CZ" dirty="0">
                <a:latin typeface="Arial Black" pitchFamily="34" charset="0"/>
              </a:rPr>
              <a:t>* přivlastňovací </a:t>
            </a:r>
          </a:p>
          <a:p>
            <a:r>
              <a:rPr lang="cs-CZ" dirty="0">
                <a:latin typeface="Arial Black" pitchFamily="34" charset="0"/>
              </a:rPr>
              <a:t> otcův, otcova, otcovo</a:t>
            </a:r>
          </a:p>
          <a:p>
            <a:r>
              <a:rPr lang="cs-CZ" dirty="0">
                <a:latin typeface="Arial Black" pitchFamily="34" charset="0"/>
              </a:rPr>
              <a:t> matčin, matčina, matčino</a:t>
            </a:r>
          </a:p>
        </p:txBody>
      </p:sp>
    </p:spTree>
    <p:extLst>
      <p:ext uri="{BB962C8B-B14F-4D97-AF65-F5344CB8AC3E}">
        <p14:creationId xmlns:p14="http://schemas.microsoft.com/office/powerpoint/2010/main" val="211551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8">
            <a:extLst>
              <a:ext uri="{FF2B5EF4-FFF2-40B4-BE49-F238E27FC236}">
                <a16:creationId xmlns:a16="http://schemas.microsoft.com/office/drawing/2014/main" id="{284B70D5-875B-433D-BDBD-1522A85D6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94613" y="634946"/>
            <a:ext cx="2767693" cy="1450757"/>
          </a:xfrm>
        </p:spPr>
        <p:txBody>
          <a:bodyPr>
            <a:normAutofit/>
          </a:bodyPr>
          <a:lstStyle/>
          <a:p>
            <a:r>
              <a:rPr lang="cs-CZ" sz="3400">
                <a:latin typeface="Arial Black" pitchFamily="34" charset="0"/>
              </a:rPr>
              <a:t>Opakování učiva</a:t>
            </a:r>
          </a:p>
        </p:txBody>
      </p:sp>
      <p:cxnSp>
        <p:nvCxnSpPr>
          <p:cNvPr id="18" name="Straight Connector 10">
            <a:extLst>
              <a:ext uri="{FF2B5EF4-FFF2-40B4-BE49-F238E27FC236}">
                <a16:creationId xmlns:a16="http://schemas.microsoft.com/office/drawing/2014/main" id="{C947DF4A-614C-4B4C-8B80-E5B9D8E8C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19107" y="2085703"/>
            <a:ext cx="26746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894613" y="2198914"/>
            <a:ext cx="2767693" cy="3670180"/>
          </a:xfrm>
        </p:spPr>
        <p:txBody>
          <a:bodyPr>
            <a:normAutofit/>
          </a:bodyPr>
          <a:lstStyle/>
          <a:p>
            <a:r>
              <a:rPr lang="cs-CZ" sz="1900" dirty="0">
                <a:latin typeface="Arial Black" pitchFamily="34" charset="0"/>
              </a:rPr>
              <a:t>Kterých přídavných jmen je více, tvrdých – měkkých? </a:t>
            </a:r>
          </a:p>
          <a:p>
            <a:r>
              <a:rPr lang="cs-CZ" sz="1900" dirty="0">
                <a:latin typeface="Arial Black" pitchFamily="34" charset="0"/>
              </a:rPr>
              <a:t>Kovoví, slabí, veselí, rusalčí, vodní, pracovití, hmyzí, motýlí, plastoví, pravdomluvní, posedlí, celí, vlastní, krabí, zvědaví, hloupí, zářiví, známí. </a:t>
            </a:r>
          </a:p>
        </p:txBody>
      </p:sp>
      <p:sp>
        <p:nvSpPr>
          <p:cNvPr id="19" name="Rectangle 12">
            <a:extLst>
              <a:ext uri="{FF2B5EF4-FFF2-40B4-BE49-F238E27FC236}">
                <a16:creationId xmlns:a16="http://schemas.microsoft.com/office/drawing/2014/main" id="{1E299956-A9E7-4FC1-A0B1-D590CA9730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17FC539C-B783-4B03-9F9E-D13430F3F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5724467"/>
              </p:ext>
            </p:extLst>
          </p:nvPr>
        </p:nvGraphicFramePr>
        <p:xfrm>
          <a:off x="475499" y="666465"/>
          <a:ext cx="5182352" cy="526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4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77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21424">
                <a:tc>
                  <a:txBody>
                    <a:bodyPr/>
                    <a:lstStyle/>
                    <a:p>
                      <a:r>
                        <a:rPr lang="cs-CZ" sz="2300">
                          <a:latin typeface="Arial Black" pitchFamily="34" charset="0"/>
                        </a:rPr>
                        <a:t>TVRDÁ</a:t>
                      </a:r>
                    </a:p>
                  </a:txBody>
                  <a:tcPr marL="118505" marR="118505" marT="59253" marB="59253"/>
                </a:tc>
                <a:tc>
                  <a:txBody>
                    <a:bodyPr/>
                    <a:lstStyle/>
                    <a:p>
                      <a:r>
                        <a:rPr lang="cs-CZ" sz="2300">
                          <a:latin typeface="Arial Black" pitchFamily="34" charset="0"/>
                        </a:rPr>
                        <a:t>MĚKKÁ</a:t>
                      </a:r>
                    </a:p>
                  </a:txBody>
                  <a:tcPr marL="118505" marR="118505" marT="59253" marB="5925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527"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527"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2527"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2527"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2527"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92527"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92527"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92527"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tc>
                  <a:txBody>
                    <a:bodyPr/>
                    <a:lstStyle/>
                    <a:p>
                      <a:endParaRPr lang="cs-CZ" sz="2300"/>
                    </a:p>
                  </a:txBody>
                  <a:tcPr marL="118505" marR="118505" marT="59253" marB="59253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cs-CZ" sz="3100">
                <a:solidFill>
                  <a:srgbClr val="FFFFFF"/>
                </a:solidFill>
              </a:rPr>
              <a:t>URČOVÁNÍ PŘÍDAVNÝCH JMEN</a:t>
            </a:r>
            <a:br>
              <a:rPr lang="cs-CZ" sz="3100">
                <a:solidFill>
                  <a:srgbClr val="FFFFFF"/>
                </a:solidFill>
              </a:rPr>
            </a:br>
            <a:endParaRPr lang="cs-CZ" sz="310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rPr lang="cs-CZ" sz="1900" b="1">
                <a:latin typeface="Arial Black" pitchFamily="34" charset="0"/>
              </a:rPr>
              <a:t>Rod – mužský ( pěkný sešit)</a:t>
            </a:r>
          </a:p>
          <a:p>
            <a:r>
              <a:rPr lang="cs-CZ" sz="1900" b="1">
                <a:latin typeface="Arial Black" pitchFamily="34" charset="0"/>
              </a:rPr>
              <a:t>        -  ženský ( pěkná košile)</a:t>
            </a:r>
          </a:p>
          <a:p>
            <a:r>
              <a:rPr lang="cs-CZ" sz="1900" b="1">
                <a:latin typeface="Arial Black" pitchFamily="34" charset="0"/>
              </a:rPr>
              <a:t>        -  střední ( pěkné auto)</a:t>
            </a:r>
          </a:p>
          <a:p>
            <a:r>
              <a:rPr lang="cs-CZ" sz="1900" b="1">
                <a:latin typeface="Arial Black" pitchFamily="34" charset="0"/>
              </a:rPr>
              <a:t>Číslo - jednotné ( pěkný sešit)</a:t>
            </a:r>
          </a:p>
          <a:p>
            <a:r>
              <a:rPr lang="cs-CZ" sz="1900" b="1">
                <a:latin typeface="Arial Black" pitchFamily="34" charset="0"/>
              </a:rPr>
              <a:t>          - množné ( pěkné sešity)</a:t>
            </a:r>
          </a:p>
          <a:p>
            <a:r>
              <a:rPr lang="cs-CZ" sz="1900" b="1">
                <a:latin typeface="Arial Black" pitchFamily="34" charset="0"/>
              </a:rPr>
              <a:t>Pád   - 7 pádů jako u podstatných jmen</a:t>
            </a:r>
          </a:p>
          <a:p>
            <a:r>
              <a:rPr lang="cs-CZ" sz="1900" b="1">
                <a:latin typeface="Arial Black" pitchFamily="34" charset="0"/>
              </a:rPr>
              <a:t>Vzor - mladý, mladá, mladé (  tvrdá př. </a:t>
            </a:r>
            <a:r>
              <a:rPr lang="cs-CZ" sz="1900" b="1" err="1">
                <a:latin typeface="Arial Black" pitchFamily="34" charset="0"/>
              </a:rPr>
              <a:t>jm</a:t>
            </a:r>
            <a:r>
              <a:rPr lang="cs-CZ" sz="1900" b="1">
                <a:latin typeface="Arial Black" pitchFamily="34" charset="0"/>
              </a:rPr>
              <a:t>.)</a:t>
            </a:r>
          </a:p>
          <a:p>
            <a:r>
              <a:rPr lang="cs-CZ" sz="1900" b="1">
                <a:latin typeface="Arial Black" pitchFamily="34" charset="0"/>
              </a:rPr>
              <a:t>         -  jarní, jarní, jarní ( měkká př. </a:t>
            </a:r>
            <a:r>
              <a:rPr lang="cs-CZ" sz="1900" b="1" err="1">
                <a:latin typeface="Arial Black" pitchFamily="34" charset="0"/>
              </a:rPr>
              <a:t>jm</a:t>
            </a:r>
            <a:r>
              <a:rPr lang="cs-CZ" sz="1900" b="1">
                <a:latin typeface="Arial Black" pitchFamily="34" charset="0"/>
              </a:rPr>
              <a:t>.)</a:t>
            </a:r>
          </a:p>
          <a:p>
            <a:r>
              <a:rPr lang="cs-CZ" sz="1900" b="1">
                <a:latin typeface="Arial Black" pitchFamily="34" charset="0"/>
              </a:rPr>
              <a:t>         -  otcův, otcova, otcovo ( </a:t>
            </a:r>
            <a:r>
              <a:rPr lang="cs-CZ" sz="1900" b="1" err="1">
                <a:latin typeface="Arial Black" pitchFamily="34" charset="0"/>
              </a:rPr>
              <a:t>přivlast</a:t>
            </a:r>
            <a:r>
              <a:rPr lang="cs-CZ" sz="1900" b="1">
                <a:latin typeface="Arial Black" pitchFamily="34" charset="0"/>
              </a:rPr>
              <a:t>. příd. 							</a:t>
            </a:r>
            <a:r>
              <a:rPr lang="cs-CZ" sz="1900" b="1" err="1">
                <a:latin typeface="Arial Black" pitchFamily="34" charset="0"/>
              </a:rPr>
              <a:t>jm</a:t>
            </a:r>
            <a:r>
              <a:rPr lang="cs-CZ" sz="1900" b="1">
                <a:latin typeface="Arial Black" pitchFamily="34" charset="0"/>
              </a:rPr>
              <a:t>.)</a:t>
            </a:r>
          </a:p>
          <a:p>
            <a:r>
              <a:rPr lang="cs-CZ" sz="1900" b="1">
                <a:latin typeface="Arial Black" pitchFamily="34" charset="0"/>
              </a:rPr>
              <a:t>         -  matčin, matčina, matčino </a:t>
            </a:r>
          </a:p>
        </p:txBody>
      </p:sp>
    </p:spTree>
    <p:extLst>
      <p:ext uri="{BB962C8B-B14F-4D97-AF65-F5344CB8AC3E}">
        <p14:creationId xmlns:p14="http://schemas.microsoft.com/office/powerpoint/2010/main" val="238662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cs-CZ" sz="2200" u="sng">
                <a:solidFill>
                  <a:srgbClr val="FFFFFF"/>
                </a:solidFill>
                <a:latin typeface="Arial Black" pitchFamily="34" charset="0"/>
              </a:rPr>
              <a:t>SKLOŇOVÁNÍ PŘÍDAVNÝCH JMEN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r>
              <a:rPr lang="cs-CZ" dirty="0">
                <a:latin typeface="Arial Black" pitchFamily="34" charset="0"/>
              </a:rPr>
              <a:t>PŘÍDAVNÁ JMÉNA </a:t>
            </a:r>
            <a:r>
              <a:rPr lang="cs-CZ">
                <a:latin typeface="Arial Black" pitchFamily="34" charset="0"/>
              </a:rPr>
              <a:t>TVRDÁ</a:t>
            </a:r>
            <a:r>
              <a:rPr lang="cs-CZ" dirty="0">
                <a:latin typeface="Arial Black" pitchFamily="34" charset="0"/>
              </a:rPr>
              <a:t> SE SKLOŇUJÍ PODLE VZORU</a:t>
            </a:r>
          </a:p>
          <a:p>
            <a:r>
              <a:rPr lang="cs-CZ">
                <a:latin typeface="Arial Black" pitchFamily="34" charset="0"/>
              </a:rPr>
              <a:t>MLADÝ</a:t>
            </a:r>
          </a:p>
          <a:p>
            <a:r>
              <a:rPr lang="cs-CZ">
                <a:latin typeface="Arial Black" pitchFamily="34" charset="0"/>
              </a:rPr>
              <a:t>MLADÁ</a:t>
            </a:r>
          </a:p>
          <a:p>
            <a:r>
              <a:rPr lang="cs-CZ">
                <a:latin typeface="Arial Black" pitchFamily="34" charset="0"/>
              </a:rPr>
              <a:t>MLADÉ</a:t>
            </a:r>
          </a:p>
          <a:p>
            <a:r>
              <a:rPr lang="cs-CZ" dirty="0">
                <a:latin typeface="Arial Black" pitchFamily="34" charset="0"/>
              </a:rPr>
              <a:t>PŘÍDAVNÁ JMÉNA </a:t>
            </a:r>
            <a:r>
              <a:rPr lang="cs-CZ">
                <a:latin typeface="Arial Black" pitchFamily="34" charset="0"/>
              </a:rPr>
              <a:t>MĚKKÁ</a:t>
            </a:r>
            <a:r>
              <a:rPr lang="cs-CZ" dirty="0">
                <a:latin typeface="Arial Black" pitchFamily="34" charset="0"/>
              </a:rPr>
              <a:t> SE SKLOŇUJÍ PODLE VZORU </a:t>
            </a:r>
          </a:p>
          <a:p>
            <a:r>
              <a:rPr lang="cs-CZ">
                <a:latin typeface="Arial Black" pitchFamily="34" charset="0"/>
              </a:rPr>
              <a:t>JARNÍ</a:t>
            </a:r>
          </a:p>
          <a:p>
            <a:r>
              <a:rPr lang="cs-CZ">
                <a:latin typeface="Arial Black" pitchFamily="34" charset="0"/>
              </a:rPr>
              <a:t>JARNÍ</a:t>
            </a:r>
          </a:p>
          <a:p>
            <a:r>
              <a:rPr lang="cs-CZ">
                <a:latin typeface="Arial Black" pitchFamily="34" charset="0"/>
              </a:rPr>
              <a:t>JARNÍ</a:t>
            </a:r>
          </a:p>
        </p:txBody>
      </p:sp>
    </p:spTree>
    <p:extLst>
      <p:ext uri="{BB962C8B-B14F-4D97-AF65-F5344CB8AC3E}">
        <p14:creationId xmlns:p14="http://schemas.microsoft.com/office/powerpoint/2010/main" val="480136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74638"/>
            <a:ext cx="9468544" cy="1143000"/>
          </a:xfrm>
        </p:spPr>
        <p:txBody>
          <a:bodyPr>
            <a:normAutofit/>
          </a:bodyPr>
          <a:lstStyle/>
          <a:p>
            <a:r>
              <a:rPr lang="cs-CZ" sz="3200" dirty="0">
                <a:solidFill>
                  <a:srgbClr val="FF0000"/>
                </a:solidFill>
                <a:latin typeface="Arial Black" pitchFamily="34" charset="0"/>
              </a:rPr>
              <a:t>SKLOŇOVÁNÍ PŘÍDAVNÝCH JMEN TVRDÝCH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4440103"/>
              </p:ext>
            </p:extLst>
          </p:nvPr>
        </p:nvGraphicFramePr>
        <p:xfrm>
          <a:off x="107504" y="1476710"/>
          <a:ext cx="8972701" cy="5375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48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27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127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6024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MUŽSKÝ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ŽENSKÝ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STŘEDNÍ ROD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JEDNOTNÉ ČÍSLO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Ý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 (PÁN, KEŘ)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Á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(ŠKOLA)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(KUŘE)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MLADÉ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MLADÉ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ÉMU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75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MLADÉ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HO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(PÁNA)</a:t>
                      </a:r>
                    </a:p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Ý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(KEŘ)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Ý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6.              (o)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ÝM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OU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ÝM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MNOŽNÉ ČÍSLO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4016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Í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 (PÁNI)</a:t>
                      </a:r>
                    </a:p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  <a:r>
                        <a:rPr lang="cs-CZ" sz="1300" baseline="0" dirty="0">
                          <a:latin typeface="Arial" pitchFamily="34" charset="0"/>
                          <a:cs typeface="Arial" pitchFamily="34" charset="0"/>
                        </a:rPr>
                        <a:t> (KEŘE)</a:t>
                      </a:r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(ŠKOLY)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Á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(KUŘATA)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ÝCH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ÝM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(PÁNY, KEŘE)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(ŠKOLY)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Á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(KUŘATA)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Í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(PÁNI!)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É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(ŠKOLY!)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Á </a:t>
                      </a:r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(KUŘATA!)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397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6.               (o)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ÝCH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23368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" pitchFamily="34" charset="0"/>
                          <a:cs typeface="Arial" pitchFamily="34" charset="0"/>
                        </a:rPr>
                        <a:t>MLAD</a:t>
                      </a:r>
                      <a:r>
                        <a:rPr lang="cs-CZ" sz="13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ÝMI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173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39736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9277" y="605896"/>
            <a:ext cx="2313633" cy="5646208"/>
          </a:xfrm>
        </p:spPr>
        <p:txBody>
          <a:bodyPr anchor="ctr">
            <a:normAutofit/>
          </a:bodyPr>
          <a:lstStyle/>
          <a:p>
            <a:r>
              <a:rPr lang="cs-CZ" sz="2200">
                <a:solidFill>
                  <a:srgbClr val="FFFFFF"/>
                </a:solidFill>
                <a:latin typeface="Arial Black" pitchFamily="34" charset="0"/>
              </a:rPr>
              <a:t>SKLOŇOVÁNÍ PŘÍDAVNÝCH JMEN TVRDÝCH - PRAVIDLA</a:t>
            </a:r>
            <a:endParaRPr lang="cs-CZ" sz="2200">
              <a:solidFill>
                <a:srgbClr val="FFFFFF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54B3F04-9EAC-45C0-B3CE-0387EEA10A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56512" y="605896"/>
            <a:ext cx="4810247" cy="5646208"/>
          </a:xfrm>
        </p:spPr>
        <p:txBody>
          <a:bodyPr anchor="ctr">
            <a:normAutofit/>
          </a:bodyPr>
          <a:lstStyle/>
          <a:p>
            <a:pPr>
              <a:buNone/>
            </a:pPr>
            <a:r>
              <a:rPr lang="cs-CZ" dirty="0">
                <a:latin typeface="Arial Black" pitchFamily="34" charset="0"/>
              </a:rPr>
              <a:t>VZOR - MLADÝ</a:t>
            </a:r>
          </a:p>
          <a:p>
            <a:endParaRPr lang="cs-CZ" dirty="0">
              <a:latin typeface="Arial Black" pitchFamily="34" charset="0"/>
            </a:endParaRPr>
          </a:p>
          <a:p>
            <a:r>
              <a:rPr lang="cs-CZ" dirty="0">
                <a:latin typeface="Arial Black" pitchFamily="34" charset="0"/>
              </a:rPr>
              <a:t>V KONCOVKÝCH PŘÍDAVNÝCH JMEN TVRDÝCH SE PÍŠE VŽDY Y</a:t>
            </a:r>
          </a:p>
          <a:p>
            <a:pPr>
              <a:buNone/>
            </a:pPr>
            <a:endParaRPr lang="cs-CZ" dirty="0">
              <a:latin typeface="Arial Black" pitchFamily="34" charset="0"/>
            </a:endParaRPr>
          </a:p>
          <a:p>
            <a:r>
              <a:rPr lang="cs-CZ" dirty="0">
                <a:latin typeface="Arial Black" pitchFamily="34" charset="0"/>
              </a:rPr>
              <a:t>POUZE V 1. A 5. PÁDĚ ČÍSLA MNOŽNÉHO </a:t>
            </a:r>
          </a:p>
          <a:p>
            <a:pPr>
              <a:buNone/>
            </a:pPr>
            <a:r>
              <a:rPr lang="cs-CZ" dirty="0">
                <a:latin typeface="Arial Black" pitchFamily="34" charset="0"/>
              </a:rPr>
              <a:t>	MLADÍ LIDÉ 		VESELÍ LIDÉ</a:t>
            </a:r>
          </a:p>
          <a:p>
            <a:pPr>
              <a:buNone/>
            </a:pPr>
            <a:r>
              <a:rPr lang="cs-CZ" dirty="0">
                <a:latin typeface="Arial Black" pitchFamily="34" charset="0"/>
              </a:rPr>
              <a:t>V 7. PÁDĚ ČÍSLA MNOŽNÉHO KONCOVKA – ÝMI, </a:t>
            </a:r>
          </a:p>
          <a:p>
            <a:pPr>
              <a:buNone/>
            </a:pPr>
            <a:r>
              <a:rPr lang="cs-CZ" dirty="0">
                <a:latin typeface="Arial Black" pitchFamily="34" charset="0"/>
              </a:rPr>
              <a:t>MLADÝMI – VESELÝMI LIDMI</a:t>
            </a:r>
          </a:p>
          <a:p>
            <a:pPr>
              <a:buNone/>
            </a:pPr>
            <a:endParaRPr lang="cs-CZ" dirty="0">
              <a:latin typeface="Arial Black" pitchFamily="34" charset="0"/>
            </a:endParaRPr>
          </a:p>
          <a:p>
            <a:pPr>
              <a:buNone/>
            </a:pPr>
            <a:endParaRPr lang="cs-CZ" dirty="0">
              <a:latin typeface="Arial Black" pitchFamily="34" charset="0"/>
            </a:endParaRPr>
          </a:p>
          <a:p>
            <a:pPr>
              <a:buNone/>
            </a:pPr>
            <a:endParaRPr lang="cs-CZ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solidFill>
                  <a:srgbClr val="FF0000"/>
                </a:solidFill>
                <a:latin typeface="Arial Black" pitchFamily="34" charset="0"/>
              </a:rPr>
              <a:t>SKLOŇOVÁNÍ PŘÍDAVNÝCH JMEN MĚKKÝCH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6260879"/>
              </p:ext>
            </p:extLst>
          </p:nvPr>
        </p:nvGraphicFramePr>
        <p:xfrm>
          <a:off x="107504" y="1484784"/>
          <a:ext cx="8928992" cy="551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3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9701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PÁD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MUŽSKÝ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ŽENSKÝ ROD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STŘEDNÍ ROD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488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JEDNOTNÉ ČÍSLO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solidFill>
                          <a:srgbClr val="FF0000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960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  <a:r>
                        <a:rPr lang="cs-CZ" sz="1300" baseline="0" dirty="0">
                          <a:latin typeface="Arial Black" pitchFamily="34" charset="0"/>
                        </a:rPr>
                        <a:t> (MOTÝL , VÍTR)</a:t>
                      </a:r>
                      <a:endParaRPr lang="cs-CZ" sz="13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 </a:t>
                      </a:r>
                      <a:r>
                        <a:rPr lang="cs-CZ" sz="1300" dirty="0">
                          <a:latin typeface="Arial Black" pitchFamily="34" charset="0"/>
                        </a:rPr>
                        <a:t>(TRÁVA)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  <a:r>
                        <a:rPr lang="cs-CZ" sz="1300" dirty="0">
                          <a:latin typeface="Arial Black" pitchFamily="34" charset="0"/>
                        </a:rPr>
                        <a:t> (POVĚTŘÍ)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943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ÍHO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904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ÍMU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ÍMU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376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ÍHO </a:t>
                      </a:r>
                      <a:r>
                        <a:rPr lang="cs-CZ" sz="1300" dirty="0">
                          <a:latin typeface="Arial Black" pitchFamily="34" charset="0"/>
                        </a:rPr>
                        <a:t>(MOTÝLA)</a:t>
                      </a:r>
                    </a:p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 </a:t>
                      </a:r>
                      <a:r>
                        <a:rPr lang="cs-CZ" sz="1300" dirty="0">
                          <a:latin typeface="Arial Black" pitchFamily="34" charset="0"/>
                        </a:rPr>
                        <a:t>(VÍTR)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75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224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6.                 (o)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4544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MNOŽNÉ</a:t>
                      </a:r>
                      <a:r>
                        <a:rPr lang="cs-CZ" sz="1300" baseline="0" dirty="0">
                          <a:solidFill>
                            <a:schemeClr val="tx1"/>
                          </a:solidFill>
                          <a:latin typeface="Arial Black" pitchFamily="34" charset="0"/>
                        </a:rPr>
                        <a:t> ČÍSLO</a:t>
                      </a:r>
                      <a:endParaRPr lang="cs-CZ" sz="1300" dirty="0">
                        <a:solidFill>
                          <a:schemeClr val="tx1"/>
                        </a:solidFill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 Black" pitchFamily="34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  <a:r>
                        <a:rPr lang="cs-CZ" sz="1300" b="1" baseline="0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 </a:t>
                      </a:r>
                      <a:r>
                        <a:rPr lang="cs-CZ" sz="1300" b="0" baseline="0" dirty="0">
                          <a:solidFill>
                            <a:schemeClr val="bg1"/>
                          </a:solidFill>
                          <a:latin typeface="Arial Black" pitchFamily="34" charset="0"/>
                        </a:rPr>
                        <a:t>(MOTÝLI, VĚTRY, TRÁVY, POVĚTŘÍ)</a:t>
                      </a:r>
                      <a:endParaRPr lang="cs-CZ" sz="1300" b="0" dirty="0">
                        <a:solidFill>
                          <a:schemeClr val="bg1"/>
                        </a:solidFill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216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0688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49160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1752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6.                 (o)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sz="1300" dirty="0">
                          <a:solidFill>
                            <a:srgbClr val="FF0000"/>
                          </a:solidFill>
                          <a:latin typeface="Arial Black" pitchFamily="34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300" dirty="0">
                          <a:latin typeface="Arial Black" pitchFamily="34" charset="0"/>
                        </a:rPr>
                        <a:t>JARN</a:t>
                      </a:r>
                      <a:r>
                        <a:rPr lang="cs-CZ" sz="1300" b="1" dirty="0">
                          <a:solidFill>
                            <a:srgbClr val="009900"/>
                          </a:solidFill>
                          <a:latin typeface="Arial Black" pitchFamily="34" charset="0"/>
                        </a:rPr>
                        <a:t>ÍMI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 Black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300" dirty="0">
                        <a:latin typeface="Arial Black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066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11973C2-EB8B-452A-A698-4A252FD3A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4000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10162E77-11AD-44A7-84EC-40C59EEFBD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86200" y="634946"/>
            <a:ext cx="4776107" cy="1450757"/>
          </a:xfrm>
        </p:spPr>
        <p:txBody>
          <a:bodyPr>
            <a:normAutofit/>
          </a:bodyPr>
          <a:lstStyle/>
          <a:p>
            <a:r>
              <a:rPr lang="cs-CZ" sz="3400" b="1">
                <a:latin typeface="Arial Black" pitchFamily="34" charset="0"/>
              </a:rPr>
              <a:t>SKLOŇOVÁNÍ PŘÍDAVNÝCH JMEN MĚKKÝCH</a:t>
            </a:r>
            <a:endParaRPr lang="cs-CZ" sz="3400"/>
          </a:p>
        </p:txBody>
      </p:sp>
      <p:pic>
        <p:nvPicPr>
          <p:cNvPr id="5" name="Picture 4" descr="Včela chystající se vzlétnout z květu">
            <a:extLst>
              <a:ext uri="{FF2B5EF4-FFF2-40B4-BE49-F238E27FC236}">
                <a16:creationId xmlns:a16="http://schemas.microsoft.com/office/drawing/2014/main" id="{1B5CFC31-7620-6000-6C21-3A13639E942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722" r="21490" b="2"/>
          <a:stretch/>
        </p:blipFill>
        <p:spPr>
          <a:xfrm>
            <a:off x="20" y="-12128"/>
            <a:ext cx="3490702" cy="6870127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AB158E9-1B40-4CD6-95F0-95CA11DF7B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65712" y="2085703"/>
            <a:ext cx="46280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6200" y="2198914"/>
            <a:ext cx="5006280" cy="3670180"/>
          </a:xfrm>
        </p:spPr>
        <p:txBody>
          <a:bodyPr>
            <a:normAutofit/>
          </a:bodyPr>
          <a:lstStyle/>
          <a:p>
            <a:r>
              <a:rPr lang="cs-CZ" dirty="0">
                <a:latin typeface="Arial Black" pitchFamily="34" charset="0"/>
              </a:rPr>
              <a:t>VZOR JARNÍ</a:t>
            </a:r>
          </a:p>
          <a:p>
            <a:endParaRPr lang="cs-CZ" dirty="0">
              <a:latin typeface="Arial Black" pitchFamily="34" charset="0"/>
            </a:endParaRPr>
          </a:p>
          <a:p>
            <a:r>
              <a:rPr lang="cs-CZ" dirty="0">
                <a:latin typeface="Arial Black" pitchFamily="34" charset="0"/>
              </a:rPr>
              <a:t>V KONCOVKÁCH PŘÍDAVNÝCH JMEN MĚKKÝCH SE VŽDY PÍŠE  - I</a:t>
            </a:r>
          </a:p>
          <a:p>
            <a:endParaRPr lang="cs-CZ" dirty="0">
              <a:latin typeface="Arial Black" pitchFamily="34" charset="0"/>
            </a:endParaRPr>
          </a:p>
          <a:p>
            <a:r>
              <a:rPr lang="cs-CZ" dirty="0">
                <a:latin typeface="Arial Black" pitchFamily="34" charset="0"/>
              </a:rPr>
              <a:t>JARNÍ MLÁDĚ – ORLÍ MLÁDĚ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Červeno-oranžová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655</TotalTime>
  <Words>645</Words>
  <Application>Microsoft Office PowerPoint</Application>
  <PresentationFormat>Předvádění na obrazovce (4:3)</PresentationFormat>
  <Paragraphs>160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Retrospektiva</vt:lpstr>
      <vt:lpstr>PŘÍDAVNÁ JMÉNA</vt:lpstr>
      <vt:lpstr>DRUHY PŘÍDAVNÝCH JMEN</vt:lpstr>
      <vt:lpstr>Opakování učiva</vt:lpstr>
      <vt:lpstr>URČOVÁNÍ PŘÍDAVNÝCH JMEN </vt:lpstr>
      <vt:lpstr>SKLOŇOVÁNÍ PŘÍDAVNÝCH JMEN</vt:lpstr>
      <vt:lpstr>SKLOŇOVÁNÍ PŘÍDAVNÝCH JMEN TVRDÝCH</vt:lpstr>
      <vt:lpstr>SKLOŇOVÁNÍ PŘÍDAVNÝCH JMEN TVRDÝCH - PRAVIDLA</vt:lpstr>
      <vt:lpstr>SKLOŇOVÁNÍ PŘÍDAVNÝCH JMEN MĚKKÝCH</vt:lpstr>
      <vt:lpstr>SKLOŇOVÁNÍ PŘÍDAVNÝCH JMEN MĚKKÝCH</vt:lpstr>
      <vt:lpstr>DOPLŇTE I/Í – Y/Ý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PŘÍDAVNÁ JMÉNA</dc:title>
  <dc:creator>Milan</dc:creator>
  <cp:lastModifiedBy>Milan Bednář</cp:lastModifiedBy>
  <cp:revision>38</cp:revision>
  <dcterms:modified xsi:type="dcterms:W3CDTF">2025-12-07T18:14:07Z</dcterms:modified>
</cp:coreProperties>
</file>