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3" r:id="rId5"/>
    <p:sldId id="257" r:id="rId6"/>
    <p:sldId id="266" r:id="rId7"/>
    <p:sldId id="258" r:id="rId8"/>
    <p:sldId id="265" r:id="rId9"/>
    <p:sldId id="262" r:id="rId10"/>
    <p:sldId id="264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B1E845-2261-4047-9A54-48EEF6C56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CEE5CFD-861D-41F6-AFAE-84ACBB4517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2718D5-7EF2-43DA-8496-50841F8CE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A896A7-AADC-4FF2-80C0-F7D1F8D3A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C9BEAA-B13A-4195-A42C-2EE0FED3F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363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176643-5413-4E0B-8365-5173FEC6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AD94838-7730-4C3E-9316-5E05ABE7C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9E478F-A056-43CD-BCD2-23D90CA73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E5895A-643D-4A05-9C8F-16043FF36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54AC80-87D1-48A1-BCCC-EE3029DF4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344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FA26BA8-DECC-49D8-9F07-9AEDD8E4A4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BAB5507-165A-4A38-B9B4-164C5B20C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3DD232-126D-4F90-8806-3C027B0C9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A2CD28-14EB-4B6B-A5B2-BDD1DA330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7A0162-900F-4D42-B357-7081E7809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20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E2713B-E250-4F91-85D5-CC6E7BF7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EFAD82-F7B9-4B4D-830F-539109825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D2CB70-EDDA-4696-9FC4-7246C7A42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C94437-7809-427C-8E6E-A289A1CEC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F005BE6-0D3B-4A94-84B8-D550B8EE5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8398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73A51-BB0C-4A89-A981-08EC7246E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9DD67E9-576D-4998-96CE-5CE83BFC4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777335-E0D9-4FFE-82B0-F71511CB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26BE07-7641-4FFC-A0CE-A3B658D4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FDF156-0E14-4374-8D42-C355906AB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49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ACB485-F9D8-4D6E-ACF7-4C1EFE958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A979B6-CE3E-4FF1-9E85-D5C6E3655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198D344-28BD-410E-9936-6CDDD9DF0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51E7EB9-82BC-4F74-9B9E-A85A4C7C9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122C92B-9961-4CE3-9368-6F9B0CA6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BC2EF5A-2FD2-411B-A5FF-77C9938D7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66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4BA67-58B1-43D5-B4A3-CEEEE3721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7FC157C-EE4F-4E7B-A3F4-928A443F3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20ABDBE-1B12-4A21-987D-5F2680A15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70DD9BE-0159-4B97-AB6E-895D89FE8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712326B-8117-42CF-ADB7-02488D672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EBA9C8C-FA4D-4A38-976D-329691444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2A39E6A-CBF6-4683-9CDF-D681F85AB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27D28E7-3A28-4B03-9AB8-86D85BDA8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6309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6F125-5900-4780-B79E-F0777BCB3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4DE1344-9BBA-44D5-9095-045E9CA3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738CC31-7C00-4162-86EC-9929ED2E7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9B1DAED-5F25-4BCC-892B-91F1BEE83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904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E175CD5-646A-422E-AE41-6FA8C3F84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76154D3-1800-4A17-8663-A273DCFD0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2713104-7125-4194-9872-178D85639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39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32D91-8A7C-4567-939E-A0AB7BBC8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007257-1FE9-42A4-B6A2-1263E5AD5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7D9E69-8D07-409E-AB94-1EDC3C448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7F4DF87-65E9-4F60-AB86-F10DC0B91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2A3625B-2594-44E3-ADB7-8286B5819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705E400-B534-435F-843E-A4DD6EE42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842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F4585-BCF7-4B4C-BFC9-670A1DC2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33CD64-6F4F-4DE7-811A-0B6BEFF3C9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F50A8A-FBB5-4F49-AC26-15C070A9F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A1A30A5-665D-4180-AE1A-EE27F1E4B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EB9ACEE-0A01-4AA1-A099-0F89B3A0A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2FBCF8-3B56-4670-AEB8-5136EDFDA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928EE07-1905-4968-9DD6-F9E0C7346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093E1F-C5E1-4748-AE17-3B4E3E92A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9241F6-BFA9-45B8-AD46-656D23BE69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259D5-CB2C-42FF-97C0-91591E55D0A7}" type="datetimeFigureOut">
              <a:rPr lang="cs-CZ" smtClean="0"/>
              <a:t>09.01.2024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03CD7C-9FA8-4828-B62C-DFA08D682C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1BA1CC0-F619-4846-BEC2-9884C2FBA5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34026-9B49-4675-B1B3-5C50CA533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55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3B9859-2CDC-44F1-A3A0-D2469D86E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58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cs-CZ" sz="4800"/>
              <a:t>Shrnutí 7. lekce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C24EC67-56C0-4E1F-8FBC-C1218E2DB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7050"/>
            <a:ext cx="9144000" cy="572583"/>
          </a:xfrm>
        </p:spPr>
        <p:txBody>
          <a:bodyPr>
            <a:normAutofit/>
          </a:bodyPr>
          <a:lstStyle/>
          <a:p>
            <a:pPr algn="l"/>
            <a:r>
              <a:rPr lang="cs-CZ" sz="2000"/>
              <a:t>8. třída</a:t>
            </a:r>
          </a:p>
        </p:txBody>
      </p:sp>
      <p:sp>
        <p:nvSpPr>
          <p:cNvPr id="8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14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58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5814" y="140681"/>
            <a:ext cx="10515600" cy="1325563"/>
          </a:xfrm>
        </p:spPr>
        <p:txBody>
          <a:bodyPr/>
          <a:lstStyle/>
          <a:p>
            <a:r>
              <a:rPr lang="cs-CZ" dirty="0" smtClean="0"/>
              <a:t>Poslech </a:t>
            </a:r>
            <a:r>
              <a:rPr lang="cs-CZ" dirty="0" err="1" smtClean="0"/>
              <a:t>cv</a:t>
            </a:r>
            <a:r>
              <a:rPr lang="cs-CZ" dirty="0" smtClean="0"/>
              <a:t>. 8/str. 66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447" y="1529542"/>
            <a:ext cx="11363498" cy="4647421"/>
          </a:xfrm>
        </p:spPr>
        <p:txBody>
          <a:bodyPr/>
          <a:lstStyle/>
          <a:p>
            <a:r>
              <a:rPr lang="cs-CZ" dirty="0" err="1" smtClean="0"/>
              <a:t>Wann</a:t>
            </a:r>
            <a:r>
              <a:rPr lang="cs-CZ" dirty="0" smtClean="0"/>
              <a:t> </a:t>
            </a:r>
            <a:r>
              <a:rPr lang="cs-CZ" dirty="0" err="1" smtClean="0"/>
              <a:t>haben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Geburtstag</a:t>
            </a:r>
            <a:r>
              <a:rPr lang="cs-CZ" dirty="0" smtClean="0"/>
              <a:t>?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73578" y="2094808"/>
            <a:ext cx="162929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Barbara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573577" y="2660074"/>
            <a:ext cx="162929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Ines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73576" y="3204492"/>
            <a:ext cx="162929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Karl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3575" y="3668586"/>
            <a:ext cx="162929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Erika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73574" y="4213004"/>
            <a:ext cx="162929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Hans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73573" y="4694805"/>
            <a:ext cx="162929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Hannelore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73572" y="5180202"/>
            <a:ext cx="162929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Hugo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134196" y="2136598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Januar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125883" y="2569228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April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125883" y="3216360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März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4125883" y="3668586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Februar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084319" y="4305478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Mai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4084319" y="4738108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Juni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378625" y="5012599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/>
              <a:t>D</a:t>
            </a:r>
            <a:r>
              <a:rPr lang="cs-CZ" dirty="0" err="1" smtClean="0"/>
              <a:t>ezember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669574" y="4534980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November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7193273" y="3768789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Oktober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7193274" y="3309974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September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730527" y="2672160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August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378627" y="2189783"/>
            <a:ext cx="16292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Juli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9724505" y="2464140"/>
            <a:ext cx="1629295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Frühling</a:t>
            </a:r>
            <a:endParaRPr lang="cs-CZ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9724504" y="3029406"/>
            <a:ext cx="1629295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Sommer</a:t>
            </a:r>
            <a:endParaRPr lang="cs-CZ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9724504" y="3504461"/>
            <a:ext cx="1629295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Herbst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9724504" y="4120812"/>
            <a:ext cx="1629295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Winter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4899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E1249-4E8F-4CE6-A43E-4AA8D3752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Opakování 7. lekce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EA0D90-B3C6-48FE-B301-E2D0BACC2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327" y="1889236"/>
            <a:ext cx="10515600" cy="4351338"/>
          </a:xfrm>
        </p:spPr>
        <p:txBody>
          <a:bodyPr/>
          <a:lstStyle/>
          <a:p>
            <a:r>
              <a:rPr lang="cs-CZ" dirty="0"/>
              <a:t>CV.1/str. 65</a:t>
            </a:r>
          </a:p>
          <a:p>
            <a:endParaRPr lang="cs-CZ" dirty="0"/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824F070C-E508-413A-A6D8-5E9C53A48069}"/>
              </a:ext>
            </a:extLst>
          </p:cNvPr>
          <p:cNvSpPr/>
          <p:nvPr/>
        </p:nvSpPr>
        <p:spPr>
          <a:xfrm>
            <a:off x="4715123" y="2941983"/>
            <a:ext cx="2226366" cy="12085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STADT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A2671C0-5449-40C0-B0F4-FF4285F28DEB}"/>
              </a:ext>
            </a:extLst>
          </p:cNvPr>
          <p:cNvSpPr txBox="1"/>
          <p:nvPr/>
        </p:nvSpPr>
        <p:spPr>
          <a:xfrm>
            <a:off x="6496216" y="2014471"/>
            <a:ext cx="210709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 der Park 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674327E-D937-44D5-9659-671C4BB31867}"/>
              </a:ext>
            </a:extLst>
          </p:cNvPr>
          <p:cNvSpPr txBox="1"/>
          <p:nvPr/>
        </p:nvSpPr>
        <p:spPr>
          <a:xfrm>
            <a:off x="7609397" y="2941983"/>
            <a:ext cx="210709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Das</a:t>
            </a:r>
            <a:r>
              <a:rPr lang="cs-CZ" dirty="0" smtClean="0"/>
              <a:t> Hotel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B621F35-910C-4501-99B7-41D396594AA2}"/>
              </a:ext>
            </a:extLst>
          </p:cNvPr>
          <p:cNvSpPr txBox="1"/>
          <p:nvPr/>
        </p:nvSpPr>
        <p:spPr>
          <a:xfrm>
            <a:off x="7235687" y="3850020"/>
            <a:ext cx="2107095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Theater</a:t>
            </a:r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A9F3BD3-D93B-4F1A-9FCC-13E41F7F5BD4}"/>
              </a:ext>
            </a:extLst>
          </p:cNvPr>
          <p:cNvSpPr txBox="1"/>
          <p:nvPr/>
        </p:nvSpPr>
        <p:spPr>
          <a:xfrm>
            <a:off x="5042452" y="4707770"/>
            <a:ext cx="2107095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Geschäft</a:t>
            </a:r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9087D0EB-4574-4C25-B688-ED593CB737F1}"/>
              </a:ext>
            </a:extLst>
          </p:cNvPr>
          <p:cNvSpPr txBox="1"/>
          <p:nvPr/>
        </p:nvSpPr>
        <p:spPr>
          <a:xfrm>
            <a:off x="2608028" y="4219352"/>
            <a:ext cx="2107095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Haus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5C872A2-4E07-40D4-A448-E1CD124D4F15}"/>
              </a:ext>
            </a:extLst>
          </p:cNvPr>
          <p:cNvSpPr txBox="1"/>
          <p:nvPr/>
        </p:nvSpPr>
        <p:spPr>
          <a:xfrm>
            <a:off x="1943430" y="3480688"/>
            <a:ext cx="210709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/>
              <a:t>Das</a:t>
            </a:r>
            <a:r>
              <a:rPr lang="cs-CZ" dirty="0" smtClean="0"/>
              <a:t> Kino </a:t>
            </a:r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3EAC8F17-F26E-4DC6-BDB2-83A6369AE253}"/>
              </a:ext>
            </a:extLst>
          </p:cNvPr>
          <p:cNvSpPr txBox="1"/>
          <p:nvPr/>
        </p:nvSpPr>
        <p:spPr>
          <a:xfrm>
            <a:off x="2380752" y="2654550"/>
            <a:ext cx="2107095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Die </a:t>
            </a:r>
            <a:r>
              <a:rPr lang="cs-CZ" dirty="0" err="1" smtClean="0"/>
              <a:t>Schule</a:t>
            </a:r>
            <a:endParaRPr lang="cs-CZ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C51ED3D0-B560-4F70-A02F-C05345AEE2C3}"/>
              </a:ext>
            </a:extLst>
          </p:cNvPr>
          <p:cNvSpPr txBox="1"/>
          <p:nvPr/>
        </p:nvSpPr>
        <p:spPr>
          <a:xfrm>
            <a:off x="3334908" y="1985304"/>
            <a:ext cx="2107095" cy="36933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err="1" smtClean="0"/>
              <a:t>Das</a:t>
            </a:r>
            <a:r>
              <a:rPr lang="cs-CZ" dirty="0" smtClean="0"/>
              <a:t> Restaurant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774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99C248B-47D3-41DF-A1DC-8B38652A82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3787" y="458856"/>
            <a:ext cx="7778213" cy="5907457"/>
          </a:xfrm>
          <a:custGeom>
            <a:avLst/>
            <a:gdLst>
              <a:gd name="connsiteX0" fmla="*/ 3727582 w 7778213"/>
              <a:gd name="connsiteY0" fmla="*/ 0 h 5905781"/>
              <a:gd name="connsiteX1" fmla="*/ 7778213 w 7778213"/>
              <a:gd name="connsiteY1" fmla="*/ 0 h 5905781"/>
              <a:gd name="connsiteX2" fmla="*/ 7778213 w 7778213"/>
              <a:gd name="connsiteY2" fmla="*/ 5905761 h 5905781"/>
              <a:gd name="connsiteX3" fmla="*/ 7485321 w 7778213"/>
              <a:gd name="connsiteY3" fmla="*/ 5905761 h 5905781"/>
              <a:gd name="connsiteX4" fmla="*/ 7485321 w 7778213"/>
              <a:gd name="connsiteY4" fmla="*/ 5905762 h 5905781"/>
              <a:gd name="connsiteX5" fmla="*/ 4228895 w 7778213"/>
              <a:gd name="connsiteY5" fmla="*/ 5905762 h 5905781"/>
              <a:gd name="connsiteX6" fmla="*/ 4228895 w 7778213"/>
              <a:gd name="connsiteY6" fmla="*/ 5905780 h 5905781"/>
              <a:gd name="connsiteX7" fmla="*/ 3936003 w 7778213"/>
              <a:gd name="connsiteY7" fmla="*/ 5905780 h 5905781"/>
              <a:gd name="connsiteX8" fmla="*/ 3936003 w 7778213"/>
              <a:gd name="connsiteY8" fmla="*/ 5905781 h 5905781"/>
              <a:gd name="connsiteX9" fmla="*/ 0 w 7778213"/>
              <a:gd name="connsiteY9" fmla="*/ 5905781 h 5905781"/>
              <a:gd name="connsiteX10" fmla="*/ 2796838 w 7778213"/>
              <a:gd name="connsiteY10" fmla="*/ 20 h 5905781"/>
              <a:gd name="connsiteX11" fmla="*/ 3089730 w 7778213"/>
              <a:gd name="connsiteY11" fmla="*/ 20 h 5905781"/>
              <a:gd name="connsiteX12" fmla="*/ 3089730 w 7778213"/>
              <a:gd name="connsiteY12" fmla="*/ 19 h 5905781"/>
              <a:gd name="connsiteX13" fmla="*/ 3434690 w 7778213"/>
              <a:gd name="connsiteY13" fmla="*/ 19 h 5905781"/>
              <a:gd name="connsiteX14" fmla="*/ 3434690 w 7778213"/>
              <a:gd name="connsiteY14" fmla="*/ 1 h 5905781"/>
              <a:gd name="connsiteX15" fmla="*/ 3727582 w 7778213"/>
              <a:gd name="connsiteY15" fmla="*/ 1 h 5905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778213" h="5905781">
                <a:moveTo>
                  <a:pt x="3727582" y="0"/>
                </a:moveTo>
                <a:lnTo>
                  <a:pt x="7778213" y="0"/>
                </a:lnTo>
                <a:lnTo>
                  <a:pt x="7778213" y="5905761"/>
                </a:lnTo>
                <a:lnTo>
                  <a:pt x="7485321" y="5905761"/>
                </a:lnTo>
                <a:lnTo>
                  <a:pt x="7485321" y="5905762"/>
                </a:lnTo>
                <a:lnTo>
                  <a:pt x="4228895" y="5905762"/>
                </a:lnTo>
                <a:lnTo>
                  <a:pt x="4228895" y="5905780"/>
                </a:lnTo>
                <a:lnTo>
                  <a:pt x="3936003" y="5905780"/>
                </a:lnTo>
                <a:lnTo>
                  <a:pt x="3936003" y="5905781"/>
                </a:lnTo>
                <a:lnTo>
                  <a:pt x="0" y="5905781"/>
                </a:lnTo>
                <a:lnTo>
                  <a:pt x="2796838" y="20"/>
                </a:lnTo>
                <a:lnTo>
                  <a:pt x="3089730" y="20"/>
                </a:lnTo>
                <a:lnTo>
                  <a:pt x="3089730" y="19"/>
                </a:lnTo>
                <a:lnTo>
                  <a:pt x="3434690" y="19"/>
                </a:lnTo>
                <a:lnTo>
                  <a:pt x="3434690" y="1"/>
                </a:lnTo>
                <a:lnTo>
                  <a:pt x="3727582" y="1"/>
                </a:lnTo>
                <a:close/>
              </a:path>
            </a:pathLst>
          </a:custGeom>
          <a:solidFill>
            <a:srgbClr val="B4B4B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F0924E5-8F0D-47CB-B59E-155AFCF8C3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8858"/>
            <a:ext cx="6769978" cy="5907437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7216C22-A6E9-4670-888B-D9FB5F420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4277264" cy="1097280"/>
          </a:xfrm>
        </p:spPr>
        <p:txBody>
          <a:bodyPr>
            <a:normAutofit/>
          </a:bodyPr>
          <a:lstStyle/>
          <a:p>
            <a:r>
              <a:rPr lang="cs-CZ" sz="3400" b="1">
                <a:solidFill>
                  <a:srgbClr val="FFFFFF"/>
                </a:solidFill>
              </a:rPr>
              <a:t>Předložka in – Pravidla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A2DB26-607E-47F6-90BF-EFD7DCA95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331720"/>
            <a:ext cx="3518141" cy="3344461"/>
          </a:xfrm>
        </p:spPr>
        <p:txBody>
          <a:bodyPr anchor="t">
            <a:normAutofit/>
          </a:bodyPr>
          <a:lstStyle/>
          <a:p>
            <a:r>
              <a:rPr lang="cs-CZ" sz="1400"/>
              <a:t>in = v, do</a:t>
            </a:r>
          </a:p>
          <a:p>
            <a:r>
              <a:rPr lang="cs-CZ" sz="1400"/>
              <a:t>používá se se 3. pádem (otázka KDE?) a 4. pádem (KAM?)</a:t>
            </a:r>
          </a:p>
          <a:p>
            <a:endParaRPr lang="cs-CZ" sz="1400"/>
          </a:p>
          <a:p>
            <a:endParaRPr lang="cs-CZ" sz="1400"/>
          </a:p>
          <a:p>
            <a:r>
              <a:rPr lang="cs-CZ" sz="1400" b="1"/>
              <a:t>der</a:t>
            </a:r>
            <a:r>
              <a:rPr lang="cs-CZ" sz="1400"/>
              <a:t> Park – v parku – in </a:t>
            </a:r>
            <a:r>
              <a:rPr lang="cs-CZ" sz="1400" b="1"/>
              <a:t>dem</a:t>
            </a:r>
            <a:r>
              <a:rPr lang="cs-CZ" sz="1400"/>
              <a:t> Park</a:t>
            </a:r>
          </a:p>
          <a:p>
            <a:r>
              <a:rPr lang="cs-CZ" sz="1400" b="1"/>
              <a:t>die</a:t>
            </a:r>
            <a:r>
              <a:rPr lang="cs-CZ" sz="1400"/>
              <a:t> Stadt – ve městě – in </a:t>
            </a:r>
            <a:r>
              <a:rPr lang="cs-CZ" sz="1400" b="1"/>
              <a:t>der</a:t>
            </a:r>
            <a:r>
              <a:rPr lang="cs-CZ" sz="1400"/>
              <a:t> Stadt</a:t>
            </a:r>
          </a:p>
          <a:p>
            <a:r>
              <a:rPr lang="cs-CZ" sz="1400" b="1"/>
              <a:t>das</a:t>
            </a:r>
            <a:r>
              <a:rPr lang="cs-CZ" sz="1400"/>
              <a:t> Kino – v kině – in </a:t>
            </a:r>
            <a:r>
              <a:rPr lang="cs-CZ" sz="1400" b="1"/>
              <a:t>dem</a:t>
            </a:r>
            <a:r>
              <a:rPr lang="cs-CZ" sz="1400"/>
              <a:t> Kino</a:t>
            </a:r>
          </a:p>
          <a:p>
            <a:endParaRPr lang="cs-CZ" sz="1400"/>
          </a:p>
          <a:p>
            <a:r>
              <a:rPr lang="cs-CZ" sz="1400" b="1">
                <a:highlight>
                  <a:srgbClr val="FFFF00"/>
                </a:highlight>
              </a:rPr>
              <a:t>in dem </a:t>
            </a:r>
            <a:r>
              <a:rPr lang="cs-CZ" sz="1400"/>
              <a:t>lze stáhnout </a:t>
            </a:r>
            <a:r>
              <a:rPr lang="cs-CZ" sz="1400" b="1">
                <a:highlight>
                  <a:srgbClr val="FFFF00"/>
                </a:highlight>
              </a:rPr>
              <a:t>na im – in dem = im </a:t>
            </a:r>
            <a:r>
              <a:rPr lang="cs-CZ" sz="1400"/>
              <a:t>Restaurant 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1ACDBB37-0B05-4326-9E18-9B61A58A84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233047"/>
              </p:ext>
            </p:extLst>
          </p:nvPr>
        </p:nvGraphicFramePr>
        <p:xfrm>
          <a:off x="7047781" y="3066152"/>
          <a:ext cx="4554747" cy="1139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1591">
                  <a:extLst>
                    <a:ext uri="{9D8B030D-6E8A-4147-A177-3AD203B41FA5}">
                      <a16:colId xmlns:a16="http://schemas.microsoft.com/office/drawing/2014/main" val="1277361059"/>
                    </a:ext>
                  </a:extLst>
                </a:gridCol>
                <a:gridCol w="1111704">
                  <a:extLst>
                    <a:ext uri="{9D8B030D-6E8A-4147-A177-3AD203B41FA5}">
                      <a16:colId xmlns:a16="http://schemas.microsoft.com/office/drawing/2014/main" val="3097364961"/>
                    </a:ext>
                  </a:extLst>
                </a:gridCol>
                <a:gridCol w="949805">
                  <a:extLst>
                    <a:ext uri="{9D8B030D-6E8A-4147-A177-3AD203B41FA5}">
                      <a16:colId xmlns:a16="http://schemas.microsoft.com/office/drawing/2014/main" val="3214599119"/>
                    </a:ext>
                  </a:extLst>
                </a:gridCol>
                <a:gridCol w="1201647">
                  <a:extLst>
                    <a:ext uri="{9D8B030D-6E8A-4147-A177-3AD203B41FA5}">
                      <a16:colId xmlns:a16="http://schemas.microsoft.com/office/drawing/2014/main" val="3306543136"/>
                    </a:ext>
                  </a:extLst>
                </a:gridCol>
              </a:tblGrid>
              <a:tr h="569883">
                <a:tc>
                  <a:txBody>
                    <a:bodyPr/>
                    <a:lstStyle/>
                    <a:p>
                      <a:r>
                        <a:rPr lang="cs-CZ" sz="2500"/>
                        <a:t>1. pád</a:t>
                      </a:r>
                    </a:p>
                  </a:txBody>
                  <a:tcPr marL="129519" marR="129519" marT="64759" marB="64759"/>
                </a:tc>
                <a:tc>
                  <a:txBody>
                    <a:bodyPr/>
                    <a:lstStyle/>
                    <a:p>
                      <a:r>
                        <a:rPr lang="cs-CZ" sz="2500"/>
                        <a:t>der</a:t>
                      </a:r>
                    </a:p>
                  </a:txBody>
                  <a:tcPr marL="129519" marR="129519" marT="64759" marB="64759"/>
                </a:tc>
                <a:tc>
                  <a:txBody>
                    <a:bodyPr/>
                    <a:lstStyle/>
                    <a:p>
                      <a:r>
                        <a:rPr lang="cs-CZ" sz="2500"/>
                        <a:t>die</a:t>
                      </a:r>
                    </a:p>
                  </a:txBody>
                  <a:tcPr marL="129519" marR="129519" marT="64759" marB="64759"/>
                </a:tc>
                <a:tc>
                  <a:txBody>
                    <a:bodyPr/>
                    <a:lstStyle/>
                    <a:p>
                      <a:r>
                        <a:rPr lang="cs-CZ" sz="2500"/>
                        <a:t>das</a:t>
                      </a:r>
                    </a:p>
                  </a:txBody>
                  <a:tcPr marL="129519" marR="129519" marT="64759" marB="64759"/>
                </a:tc>
                <a:extLst>
                  <a:ext uri="{0D108BD9-81ED-4DB2-BD59-A6C34878D82A}">
                    <a16:rowId xmlns:a16="http://schemas.microsoft.com/office/drawing/2014/main" val="687239788"/>
                  </a:ext>
                </a:extLst>
              </a:tr>
              <a:tr h="569883">
                <a:tc>
                  <a:txBody>
                    <a:bodyPr/>
                    <a:lstStyle/>
                    <a:p>
                      <a:r>
                        <a:rPr lang="cs-CZ" sz="2500" b="1"/>
                        <a:t>3.pád</a:t>
                      </a:r>
                    </a:p>
                  </a:txBody>
                  <a:tcPr marL="129519" marR="129519" marT="64759" marB="64759"/>
                </a:tc>
                <a:tc>
                  <a:txBody>
                    <a:bodyPr/>
                    <a:lstStyle/>
                    <a:p>
                      <a:r>
                        <a:rPr lang="cs-CZ" sz="2500" b="1">
                          <a:solidFill>
                            <a:srgbClr val="0070C0"/>
                          </a:solidFill>
                        </a:rPr>
                        <a:t>dem</a:t>
                      </a:r>
                    </a:p>
                  </a:txBody>
                  <a:tcPr marL="129519" marR="129519" marT="64759" marB="64759"/>
                </a:tc>
                <a:tc>
                  <a:txBody>
                    <a:bodyPr/>
                    <a:lstStyle/>
                    <a:p>
                      <a:r>
                        <a:rPr lang="cs-CZ" sz="2500" b="1">
                          <a:solidFill>
                            <a:srgbClr val="FF0000"/>
                          </a:solidFill>
                        </a:rPr>
                        <a:t>der</a:t>
                      </a:r>
                    </a:p>
                  </a:txBody>
                  <a:tcPr marL="129519" marR="129519" marT="64759" marB="64759"/>
                </a:tc>
                <a:tc>
                  <a:txBody>
                    <a:bodyPr/>
                    <a:lstStyle/>
                    <a:p>
                      <a:r>
                        <a:rPr lang="cs-CZ" sz="2500" b="1">
                          <a:solidFill>
                            <a:srgbClr val="00B050"/>
                          </a:solidFill>
                        </a:rPr>
                        <a:t>dem</a:t>
                      </a:r>
                      <a:r>
                        <a:rPr lang="cs-CZ" sz="2500"/>
                        <a:t> </a:t>
                      </a:r>
                    </a:p>
                  </a:txBody>
                  <a:tcPr marL="129519" marR="129519" marT="64759" marB="64759"/>
                </a:tc>
                <a:extLst>
                  <a:ext uri="{0D108BD9-81ED-4DB2-BD59-A6C34878D82A}">
                    <a16:rowId xmlns:a16="http://schemas.microsoft.com/office/drawing/2014/main" val="2133118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47078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D68355-F114-4909-99A7-62A090766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Wo</a:t>
            </a:r>
            <a:r>
              <a:rPr lang="cs-CZ" dirty="0"/>
              <a:t> </a:t>
            </a:r>
            <a:r>
              <a:rPr lang="cs-CZ" dirty="0" err="1"/>
              <a:t>ist</a:t>
            </a:r>
            <a:r>
              <a:rPr lang="cs-CZ" dirty="0"/>
              <a:t> Max? </a:t>
            </a:r>
            <a:r>
              <a:rPr lang="cs-CZ" dirty="0" err="1"/>
              <a:t>Schreib</a:t>
            </a:r>
            <a:r>
              <a:rPr lang="cs-CZ" dirty="0"/>
              <a:t>./ Kde je Max. Piš.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9C4752-68F4-4BDE-A84F-D65F41031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cs-CZ" dirty="0" err="1"/>
              <a:t>Mittwoch</a:t>
            </a:r>
            <a:r>
              <a:rPr lang="cs-CZ" dirty="0"/>
              <a:t> – </a:t>
            </a:r>
            <a:r>
              <a:rPr lang="cs-CZ" dirty="0" err="1"/>
              <a:t>Geschäft</a:t>
            </a:r>
            <a:r>
              <a:rPr lang="cs-CZ" dirty="0"/>
              <a:t> ..........................................................................</a:t>
            </a:r>
          </a:p>
          <a:p>
            <a:pPr>
              <a:lnSpc>
                <a:spcPct val="200000"/>
              </a:lnSpc>
            </a:pPr>
            <a:r>
              <a:rPr lang="cs-CZ" dirty="0" err="1"/>
              <a:t>Donnerstag</a:t>
            </a:r>
            <a:r>
              <a:rPr lang="cs-CZ" dirty="0"/>
              <a:t> – </a:t>
            </a:r>
            <a:r>
              <a:rPr lang="cs-CZ" dirty="0" err="1"/>
              <a:t>Stadt</a:t>
            </a:r>
            <a:r>
              <a:rPr lang="cs-CZ" dirty="0"/>
              <a:t> ..............................................................................</a:t>
            </a:r>
          </a:p>
          <a:p>
            <a:pPr>
              <a:lnSpc>
                <a:spcPct val="200000"/>
              </a:lnSpc>
            </a:pPr>
            <a:r>
              <a:rPr lang="cs-CZ" dirty="0" err="1"/>
              <a:t>Freitag</a:t>
            </a:r>
            <a:r>
              <a:rPr lang="cs-CZ" dirty="0"/>
              <a:t> – Hotel .....................................................................................</a:t>
            </a:r>
          </a:p>
          <a:p>
            <a:pPr>
              <a:lnSpc>
                <a:spcPct val="200000"/>
              </a:lnSpc>
            </a:pPr>
            <a:r>
              <a:rPr lang="cs-CZ" dirty="0" err="1"/>
              <a:t>Samstag</a:t>
            </a:r>
            <a:r>
              <a:rPr lang="cs-CZ" dirty="0"/>
              <a:t> – Kino .....................................................................................</a:t>
            </a:r>
          </a:p>
          <a:p>
            <a:pPr>
              <a:lnSpc>
                <a:spcPct val="200000"/>
              </a:lnSpc>
            </a:pPr>
            <a:r>
              <a:rPr lang="cs-CZ" dirty="0" err="1"/>
              <a:t>Sonntag</a:t>
            </a:r>
            <a:r>
              <a:rPr lang="cs-CZ" dirty="0"/>
              <a:t> – Restaurant ............................................................................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A855E55-50D6-4F6E-9CED-82BAC70A239E}"/>
              </a:ext>
            </a:extLst>
          </p:cNvPr>
          <p:cNvSpPr txBox="1"/>
          <p:nvPr/>
        </p:nvSpPr>
        <p:spPr>
          <a:xfrm>
            <a:off x="4215516" y="1825625"/>
            <a:ext cx="6081423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Mittwoch</a:t>
            </a:r>
            <a:r>
              <a:rPr lang="cs-CZ" sz="2000" dirty="0"/>
              <a:t> </a:t>
            </a:r>
            <a:r>
              <a:rPr lang="cs-CZ" sz="2000" dirty="0" err="1"/>
              <a:t>ist</a:t>
            </a:r>
            <a:r>
              <a:rPr lang="cs-CZ" sz="2000" dirty="0"/>
              <a:t> Max (</a:t>
            </a:r>
            <a:r>
              <a:rPr lang="cs-CZ" sz="2000" dirty="0" err="1"/>
              <a:t>er</a:t>
            </a:r>
            <a:r>
              <a:rPr lang="cs-CZ" sz="2000" dirty="0"/>
              <a:t>) </a:t>
            </a:r>
            <a:r>
              <a:rPr lang="cs-CZ" sz="2000" dirty="0" err="1"/>
              <a:t>im</a:t>
            </a:r>
            <a:r>
              <a:rPr lang="cs-CZ" sz="2000" dirty="0"/>
              <a:t> </a:t>
            </a:r>
            <a:r>
              <a:rPr lang="cs-CZ" sz="2000" dirty="0" err="1"/>
              <a:t>Geschäft</a:t>
            </a:r>
            <a:r>
              <a:rPr lang="cs-CZ" sz="2000" dirty="0"/>
              <a:t>. (</a:t>
            </a:r>
            <a:r>
              <a:rPr lang="cs-CZ" sz="2000" dirty="0" err="1"/>
              <a:t>im</a:t>
            </a:r>
            <a:r>
              <a:rPr lang="cs-CZ" sz="2000" dirty="0"/>
              <a:t>= in dem) </a:t>
            </a:r>
          </a:p>
          <a:p>
            <a:r>
              <a:rPr lang="cs-CZ" sz="2000" dirty="0"/>
              <a:t>Max </a:t>
            </a:r>
            <a:r>
              <a:rPr lang="cs-CZ" sz="2000" dirty="0" err="1"/>
              <a:t>ist</a:t>
            </a:r>
            <a:r>
              <a:rPr lang="cs-CZ" sz="2000" dirty="0"/>
              <a:t> </a:t>
            </a:r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Mittwoch</a:t>
            </a:r>
            <a:r>
              <a:rPr lang="cs-CZ" sz="2000" dirty="0"/>
              <a:t> </a:t>
            </a:r>
            <a:r>
              <a:rPr lang="cs-CZ" sz="2000" dirty="0" err="1"/>
              <a:t>im</a:t>
            </a:r>
            <a:r>
              <a:rPr lang="cs-CZ" sz="2000" dirty="0"/>
              <a:t> </a:t>
            </a:r>
            <a:r>
              <a:rPr lang="cs-CZ" sz="2000" dirty="0" err="1"/>
              <a:t>Geschfäft</a:t>
            </a:r>
            <a:r>
              <a:rPr lang="cs-CZ" sz="2000" dirty="0"/>
              <a:t>. (</a:t>
            </a:r>
            <a:r>
              <a:rPr lang="cs-CZ" sz="2000" dirty="0" err="1"/>
              <a:t>im</a:t>
            </a:r>
            <a:r>
              <a:rPr lang="cs-CZ" sz="2000" dirty="0"/>
              <a:t>= in dem)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2C394ED-DAF7-40E1-BFF3-B0CC17A8F320}"/>
              </a:ext>
            </a:extLst>
          </p:cNvPr>
          <p:cNvSpPr txBox="1"/>
          <p:nvPr/>
        </p:nvSpPr>
        <p:spPr>
          <a:xfrm>
            <a:off x="3937220" y="2804528"/>
            <a:ext cx="6081423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Donnerstag</a:t>
            </a:r>
            <a:r>
              <a:rPr lang="cs-CZ" sz="2000" dirty="0"/>
              <a:t> </a:t>
            </a:r>
            <a:r>
              <a:rPr lang="cs-CZ" sz="2000" dirty="0" err="1"/>
              <a:t>ist</a:t>
            </a:r>
            <a:r>
              <a:rPr lang="cs-CZ" sz="2000" dirty="0"/>
              <a:t> Max (</a:t>
            </a:r>
            <a:r>
              <a:rPr lang="cs-CZ" sz="2000" dirty="0" err="1"/>
              <a:t>er</a:t>
            </a:r>
            <a:r>
              <a:rPr lang="cs-CZ" sz="2000" dirty="0"/>
              <a:t>) </a:t>
            </a:r>
            <a:r>
              <a:rPr lang="cs-CZ" sz="2000" dirty="0" smtClean="0"/>
              <a:t>in der </a:t>
            </a:r>
            <a:r>
              <a:rPr lang="cs-CZ" sz="2000" dirty="0" err="1"/>
              <a:t>Stadt</a:t>
            </a:r>
            <a:r>
              <a:rPr lang="cs-CZ" sz="2000" dirty="0"/>
              <a:t>.  </a:t>
            </a:r>
          </a:p>
          <a:p>
            <a:r>
              <a:rPr lang="cs-CZ" sz="2000" dirty="0"/>
              <a:t>Max </a:t>
            </a:r>
            <a:r>
              <a:rPr lang="cs-CZ" sz="2000" dirty="0" err="1"/>
              <a:t>ist</a:t>
            </a:r>
            <a:r>
              <a:rPr lang="cs-CZ" sz="2000" dirty="0"/>
              <a:t> </a:t>
            </a:r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Donnerstag</a:t>
            </a:r>
            <a:r>
              <a:rPr lang="cs-CZ" sz="2000" dirty="0"/>
              <a:t> in </a:t>
            </a:r>
            <a:r>
              <a:rPr lang="cs-CZ" sz="2000" dirty="0" smtClean="0"/>
              <a:t>der </a:t>
            </a:r>
            <a:r>
              <a:rPr lang="cs-CZ" sz="2000" dirty="0" err="1"/>
              <a:t>Stadt</a:t>
            </a:r>
            <a:r>
              <a:rPr lang="cs-CZ" sz="2000" dirty="0"/>
              <a:t>. 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F316FDA-DABA-4C0C-AB7C-A488DBD2BFE0}"/>
              </a:ext>
            </a:extLst>
          </p:cNvPr>
          <p:cNvSpPr txBox="1"/>
          <p:nvPr/>
        </p:nvSpPr>
        <p:spPr>
          <a:xfrm>
            <a:off x="3412434" y="3653020"/>
            <a:ext cx="6081423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Freitag</a:t>
            </a:r>
            <a:r>
              <a:rPr lang="cs-CZ" sz="2000" dirty="0"/>
              <a:t> </a:t>
            </a:r>
            <a:r>
              <a:rPr lang="cs-CZ" sz="2000" dirty="0" err="1"/>
              <a:t>ist</a:t>
            </a:r>
            <a:r>
              <a:rPr lang="cs-CZ" sz="2000" dirty="0"/>
              <a:t> Max (</a:t>
            </a:r>
            <a:r>
              <a:rPr lang="cs-CZ" sz="2000" dirty="0" err="1"/>
              <a:t>er</a:t>
            </a:r>
            <a:r>
              <a:rPr lang="cs-CZ" sz="2000" dirty="0"/>
              <a:t>) </a:t>
            </a:r>
            <a:r>
              <a:rPr lang="cs-CZ" sz="2000" dirty="0" err="1"/>
              <a:t>im</a:t>
            </a:r>
            <a:r>
              <a:rPr lang="cs-CZ" sz="2000" dirty="0"/>
              <a:t> Hotel. (</a:t>
            </a:r>
            <a:r>
              <a:rPr lang="cs-CZ" sz="2000" dirty="0" err="1"/>
              <a:t>im</a:t>
            </a:r>
            <a:r>
              <a:rPr lang="cs-CZ" sz="2000" dirty="0"/>
              <a:t>= in dem) </a:t>
            </a:r>
          </a:p>
          <a:p>
            <a:r>
              <a:rPr lang="cs-CZ" sz="2000" dirty="0"/>
              <a:t>Max </a:t>
            </a:r>
            <a:r>
              <a:rPr lang="cs-CZ" sz="2000" dirty="0" err="1"/>
              <a:t>ist</a:t>
            </a:r>
            <a:r>
              <a:rPr lang="cs-CZ" sz="2000" dirty="0"/>
              <a:t> </a:t>
            </a:r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Freitag</a:t>
            </a:r>
            <a:r>
              <a:rPr lang="cs-CZ" sz="2000" dirty="0"/>
              <a:t> </a:t>
            </a:r>
            <a:r>
              <a:rPr lang="cs-CZ" sz="2000" dirty="0" err="1"/>
              <a:t>im</a:t>
            </a:r>
            <a:r>
              <a:rPr lang="cs-CZ" sz="2000" dirty="0"/>
              <a:t> Hotel. (</a:t>
            </a:r>
            <a:r>
              <a:rPr lang="cs-CZ" sz="2000" dirty="0" err="1"/>
              <a:t>im</a:t>
            </a:r>
            <a:r>
              <a:rPr lang="cs-CZ" sz="2000" dirty="0"/>
              <a:t>= in dem)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64AAF51-9776-4DC6-A5C3-E70E47388946}"/>
              </a:ext>
            </a:extLst>
          </p:cNvPr>
          <p:cNvSpPr txBox="1"/>
          <p:nvPr/>
        </p:nvSpPr>
        <p:spPr>
          <a:xfrm>
            <a:off x="3301115" y="4561048"/>
            <a:ext cx="6081423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Samstag</a:t>
            </a:r>
            <a:r>
              <a:rPr lang="cs-CZ" sz="2000" dirty="0"/>
              <a:t> </a:t>
            </a:r>
            <a:r>
              <a:rPr lang="cs-CZ" sz="2000" dirty="0" err="1"/>
              <a:t>ist</a:t>
            </a:r>
            <a:r>
              <a:rPr lang="cs-CZ" sz="2000" dirty="0"/>
              <a:t> Max (</a:t>
            </a:r>
            <a:r>
              <a:rPr lang="cs-CZ" sz="2000" dirty="0" err="1"/>
              <a:t>er</a:t>
            </a:r>
            <a:r>
              <a:rPr lang="cs-CZ" sz="2000" dirty="0"/>
              <a:t>) </a:t>
            </a:r>
            <a:r>
              <a:rPr lang="cs-CZ" sz="2000" dirty="0" err="1"/>
              <a:t>im</a:t>
            </a:r>
            <a:r>
              <a:rPr lang="cs-CZ" sz="2000" dirty="0"/>
              <a:t> Kino. (</a:t>
            </a:r>
            <a:r>
              <a:rPr lang="cs-CZ" sz="2000" dirty="0" err="1"/>
              <a:t>im</a:t>
            </a:r>
            <a:r>
              <a:rPr lang="cs-CZ" sz="2000" dirty="0"/>
              <a:t>= in dem) </a:t>
            </a:r>
          </a:p>
          <a:p>
            <a:r>
              <a:rPr lang="cs-CZ" sz="2000" dirty="0"/>
              <a:t>Max </a:t>
            </a:r>
            <a:r>
              <a:rPr lang="cs-CZ" sz="2000" dirty="0" err="1"/>
              <a:t>ist</a:t>
            </a:r>
            <a:r>
              <a:rPr lang="cs-CZ" sz="2000" dirty="0"/>
              <a:t> </a:t>
            </a:r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Samtag</a:t>
            </a:r>
            <a:r>
              <a:rPr lang="cs-CZ" sz="2000" dirty="0"/>
              <a:t> </a:t>
            </a:r>
            <a:r>
              <a:rPr lang="cs-CZ" sz="2000" dirty="0" err="1"/>
              <a:t>im</a:t>
            </a:r>
            <a:r>
              <a:rPr lang="cs-CZ" sz="2000" dirty="0"/>
              <a:t> Kino. (</a:t>
            </a:r>
            <a:r>
              <a:rPr lang="cs-CZ" sz="2000" dirty="0" err="1"/>
              <a:t>im</a:t>
            </a:r>
            <a:r>
              <a:rPr lang="cs-CZ" sz="2000" dirty="0"/>
              <a:t>= in dem) 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C5F49822-5233-40B9-8D23-5DECA8537186}"/>
              </a:ext>
            </a:extLst>
          </p:cNvPr>
          <p:cNvSpPr txBox="1"/>
          <p:nvPr/>
        </p:nvSpPr>
        <p:spPr>
          <a:xfrm>
            <a:off x="4048537" y="5480415"/>
            <a:ext cx="6081423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Sonntag</a:t>
            </a:r>
            <a:r>
              <a:rPr lang="cs-CZ" sz="2000" dirty="0"/>
              <a:t> </a:t>
            </a:r>
            <a:r>
              <a:rPr lang="cs-CZ" sz="2000" dirty="0" err="1"/>
              <a:t>ist</a:t>
            </a:r>
            <a:r>
              <a:rPr lang="cs-CZ" sz="2000" dirty="0"/>
              <a:t> Max (</a:t>
            </a:r>
            <a:r>
              <a:rPr lang="cs-CZ" sz="2000" dirty="0" err="1"/>
              <a:t>er</a:t>
            </a:r>
            <a:r>
              <a:rPr lang="cs-CZ" sz="2000" dirty="0"/>
              <a:t>) </a:t>
            </a:r>
            <a:r>
              <a:rPr lang="cs-CZ" sz="2000" dirty="0" err="1"/>
              <a:t>im</a:t>
            </a:r>
            <a:r>
              <a:rPr lang="cs-CZ" sz="2000" dirty="0"/>
              <a:t> Restaurant. (</a:t>
            </a:r>
            <a:r>
              <a:rPr lang="cs-CZ" sz="2000" dirty="0" err="1"/>
              <a:t>im</a:t>
            </a:r>
            <a:r>
              <a:rPr lang="cs-CZ" sz="2000" dirty="0"/>
              <a:t>= in dem) </a:t>
            </a:r>
          </a:p>
          <a:p>
            <a:r>
              <a:rPr lang="cs-CZ" sz="2000" dirty="0"/>
              <a:t>Max </a:t>
            </a:r>
            <a:r>
              <a:rPr lang="cs-CZ" sz="2000" dirty="0" err="1"/>
              <a:t>ist</a:t>
            </a:r>
            <a:r>
              <a:rPr lang="cs-CZ" sz="2000" dirty="0"/>
              <a:t> </a:t>
            </a:r>
            <a:r>
              <a:rPr lang="cs-CZ" sz="2000" dirty="0" err="1"/>
              <a:t>am</a:t>
            </a:r>
            <a:r>
              <a:rPr lang="cs-CZ" sz="2000" dirty="0"/>
              <a:t> </a:t>
            </a:r>
            <a:r>
              <a:rPr lang="cs-CZ" sz="2000" dirty="0" err="1"/>
              <a:t>Sonntag</a:t>
            </a:r>
            <a:r>
              <a:rPr lang="cs-CZ" sz="2000" dirty="0"/>
              <a:t> </a:t>
            </a:r>
            <a:r>
              <a:rPr lang="cs-CZ" sz="2000" dirty="0" err="1"/>
              <a:t>im</a:t>
            </a:r>
            <a:r>
              <a:rPr lang="cs-CZ" sz="2000" dirty="0"/>
              <a:t> Restaurant. (</a:t>
            </a:r>
            <a:r>
              <a:rPr lang="cs-CZ" sz="2000" dirty="0" err="1"/>
              <a:t>im</a:t>
            </a:r>
            <a:r>
              <a:rPr lang="cs-CZ" sz="2000" dirty="0"/>
              <a:t>= in dem) </a:t>
            </a:r>
          </a:p>
        </p:txBody>
      </p:sp>
    </p:spTree>
    <p:extLst>
      <p:ext uri="{BB962C8B-B14F-4D97-AF65-F5344CB8AC3E}">
        <p14:creationId xmlns:p14="http://schemas.microsoft.com/office/powerpoint/2010/main" val="245870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B86867-1CDE-4288-B6F9-A87143D54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dirty="0"/>
              <a:t>CV. 3/STR. 65 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55760D-2241-4078-92B8-389B5BE6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cs-CZ" sz="2200" dirty="0" err="1" smtClean="0"/>
              <a:t>Hallo</a:t>
            </a:r>
            <a:r>
              <a:rPr lang="cs-CZ" sz="2200" dirty="0" smtClean="0"/>
              <a:t> </a:t>
            </a:r>
            <a:r>
              <a:rPr lang="cs-CZ" sz="2200" dirty="0" err="1"/>
              <a:t>Leute</a:t>
            </a:r>
            <a:r>
              <a:rPr lang="cs-CZ" sz="2200" dirty="0"/>
              <a:t>! </a:t>
            </a:r>
          </a:p>
          <a:p>
            <a:pPr marL="0" indent="0">
              <a:buNone/>
            </a:pPr>
            <a:r>
              <a:rPr lang="cs-CZ" sz="2200" dirty="0" err="1"/>
              <a:t>Ich</a:t>
            </a:r>
            <a:r>
              <a:rPr lang="cs-CZ" sz="2200" dirty="0"/>
              <a:t> </a:t>
            </a:r>
            <a:r>
              <a:rPr lang="cs-CZ" sz="2200" dirty="0" err="1"/>
              <a:t>habe</a:t>
            </a:r>
            <a:r>
              <a:rPr lang="cs-CZ" sz="2200" dirty="0"/>
              <a:t> </a:t>
            </a:r>
            <a:r>
              <a:rPr lang="cs-CZ" sz="2200" dirty="0" err="1"/>
              <a:t>Gebutrstag</a:t>
            </a:r>
            <a:r>
              <a:rPr lang="cs-CZ" sz="2200" dirty="0"/>
              <a:t>. </a:t>
            </a:r>
            <a:r>
              <a:rPr lang="cs-CZ" sz="2200" dirty="0" err="1"/>
              <a:t>Wir</a:t>
            </a:r>
            <a:r>
              <a:rPr lang="cs-CZ" sz="2200" dirty="0"/>
              <a:t> </a:t>
            </a:r>
            <a:r>
              <a:rPr lang="cs-CZ" sz="2200" dirty="0" err="1"/>
              <a:t>feiern</a:t>
            </a:r>
            <a:r>
              <a:rPr lang="cs-CZ" sz="2200" dirty="0"/>
              <a:t> </a:t>
            </a:r>
            <a:r>
              <a:rPr lang="cs-CZ" sz="2200" dirty="0" err="1"/>
              <a:t>am</a:t>
            </a:r>
            <a:r>
              <a:rPr lang="cs-CZ" sz="2200" dirty="0"/>
              <a:t> </a:t>
            </a:r>
            <a:r>
              <a:rPr lang="cs-CZ" sz="2200" dirty="0" err="1"/>
              <a:t>Montag</a:t>
            </a:r>
            <a:r>
              <a:rPr lang="cs-CZ" sz="2200" dirty="0"/>
              <a:t> um </a:t>
            </a:r>
            <a:r>
              <a:rPr lang="cs-CZ" sz="2200" dirty="0" err="1"/>
              <a:t>sechszehn</a:t>
            </a:r>
            <a:r>
              <a:rPr lang="cs-CZ" sz="2200" dirty="0"/>
              <a:t> Uhr </a:t>
            </a:r>
          </a:p>
          <a:p>
            <a:pPr marL="0" indent="0">
              <a:buNone/>
            </a:pPr>
            <a:r>
              <a:rPr lang="cs-CZ" sz="2200" dirty="0" err="1"/>
              <a:t>im</a:t>
            </a:r>
            <a:r>
              <a:rPr lang="cs-CZ" sz="2200" dirty="0"/>
              <a:t> Hotel Flora. </a:t>
            </a:r>
          </a:p>
          <a:p>
            <a:pPr marL="0" indent="0">
              <a:buNone/>
            </a:pPr>
            <a:r>
              <a:rPr lang="cs-CZ" sz="2200" dirty="0"/>
              <a:t>Albert </a:t>
            </a:r>
          </a:p>
        </p:txBody>
      </p:sp>
    </p:spTree>
    <p:extLst>
      <p:ext uri="{BB962C8B-B14F-4D97-AF65-F5344CB8AC3E}">
        <p14:creationId xmlns:p14="http://schemas.microsoft.com/office/powerpoint/2010/main" val="95770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B86867-1CDE-4288-B6F9-A87143D54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dirty="0"/>
              <a:t>CV.4/STR. 65 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55760D-2241-4078-92B8-389B5BE6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514350" indent="-514350">
              <a:buAutoNum type="alphaUcParenR"/>
            </a:pPr>
            <a:r>
              <a:rPr lang="cs-CZ" sz="2200" dirty="0" err="1" smtClean="0"/>
              <a:t>sieben</a:t>
            </a:r>
            <a:r>
              <a:rPr lang="cs-CZ" sz="2200" dirty="0" smtClean="0"/>
              <a:t>- </a:t>
            </a:r>
            <a:r>
              <a:rPr lang="cs-CZ" sz="2200" b="1" dirty="0"/>
              <a:t>7</a:t>
            </a:r>
            <a:r>
              <a:rPr lang="cs-CZ" sz="2200" dirty="0"/>
              <a:t>, fünfzig-</a:t>
            </a:r>
            <a:r>
              <a:rPr lang="cs-CZ" sz="2200" b="1" dirty="0"/>
              <a:t>50</a:t>
            </a:r>
            <a:r>
              <a:rPr lang="cs-CZ" sz="2200" dirty="0"/>
              <a:t>, zwölf-</a:t>
            </a:r>
            <a:r>
              <a:rPr lang="cs-CZ" sz="2200" b="1" dirty="0"/>
              <a:t>12</a:t>
            </a:r>
            <a:r>
              <a:rPr lang="cs-CZ" sz="2200" dirty="0"/>
              <a:t>, zwanzig-</a:t>
            </a:r>
            <a:r>
              <a:rPr lang="cs-CZ" sz="2200" b="1" dirty="0"/>
              <a:t>20</a:t>
            </a:r>
            <a:r>
              <a:rPr lang="cs-CZ" sz="2200" dirty="0"/>
              <a:t>, </a:t>
            </a:r>
            <a:r>
              <a:rPr lang="cs-CZ" sz="2200" dirty="0" err="1"/>
              <a:t>dreiundzwanzig</a:t>
            </a:r>
            <a:r>
              <a:rPr lang="cs-CZ" sz="2200" dirty="0"/>
              <a:t> – </a:t>
            </a:r>
            <a:r>
              <a:rPr lang="cs-CZ" sz="2200" b="1" dirty="0"/>
              <a:t>23</a:t>
            </a:r>
            <a:r>
              <a:rPr lang="cs-CZ" sz="2200" dirty="0"/>
              <a:t>, </a:t>
            </a:r>
            <a:r>
              <a:rPr lang="cs-CZ" sz="2200" dirty="0" err="1"/>
              <a:t>hundert</a:t>
            </a:r>
            <a:r>
              <a:rPr lang="cs-CZ" sz="2200" dirty="0"/>
              <a:t> </a:t>
            </a:r>
            <a:r>
              <a:rPr lang="cs-CZ" sz="2200" b="1" dirty="0"/>
              <a:t>100</a:t>
            </a:r>
          </a:p>
          <a:p>
            <a:pPr marL="514350" indent="-514350">
              <a:buAutoNum type="alphaUcParenR"/>
            </a:pPr>
            <a:r>
              <a:rPr lang="cs-CZ" sz="2200" dirty="0"/>
              <a:t> </a:t>
            </a:r>
            <a:r>
              <a:rPr lang="cs-CZ" sz="2200" dirty="0" err="1"/>
              <a:t>neunundfünfzig</a:t>
            </a:r>
            <a:r>
              <a:rPr lang="cs-CZ" sz="2200" dirty="0"/>
              <a:t>- </a:t>
            </a:r>
            <a:r>
              <a:rPr lang="cs-CZ" sz="2200" b="1" dirty="0"/>
              <a:t>59</a:t>
            </a:r>
            <a:r>
              <a:rPr lang="cs-CZ" sz="2200"/>
              <a:t>, </a:t>
            </a:r>
            <a:r>
              <a:rPr lang="cs-CZ" sz="2200" smtClean="0"/>
              <a:t>dreiundsiebzig-</a:t>
            </a:r>
            <a:r>
              <a:rPr lang="cs-CZ" sz="2200" b="1" smtClean="0"/>
              <a:t>73</a:t>
            </a:r>
            <a:r>
              <a:rPr lang="cs-CZ" sz="2200" smtClean="0"/>
              <a:t>, </a:t>
            </a:r>
            <a:r>
              <a:rPr lang="cs-CZ" sz="2200" dirty="0"/>
              <a:t>vierundsechzig-</a:t>
            </a:r>
            <a:r>
              <a:rPr lang="cs-CZ" sz="2200" b="1" dirty="0"/>
              <a:t>64</a:t>
            </a:r>
            <a:r>
              <a:rPr lang="cs-CZ" sz="2200" dirty="0"/>
              <a:t>, zweiundvierzig-</a:t>
            </a:r>
            <a:r>
              <a:rPr lang="cs-CZ" sz="2200" b="1" dirty="0"/>
              <a:t>42</a:t>
            </a:r>
            <a:r>
              <a:rPr lang="cs-CZ" sz="2200" dirty="0"/>
              <a:t>, fünfundsiebzig-</a:t>
            </a:r>
            <a:r>
              <a:rPr lang="cs-CZ" sz="2200" b="1" dirty="0"/>
              <a:t>75</a:t>
            </a:r>
            <a:r>
              <a:rPr lang="cs-CZ" sz="2200" dirty="0"/>
              <a:t>, einundneunzig-</a:t>
            </a:r>
            <a:r>
              <a:rPr lang="cs-CZ" sz="2200" b="1" dirty="0"/>
              <a:t>91</a:t>
            </a:r>
          </a:p>
        </p:txBody>
      </p:sp>
    </p:spTree>
    <p:extLst>
      <p:ext uri="{BB962C8B-B14F-4D97-AF65-F5344CB8AC3E}">
        <p14:creationId xmlns:p14="http://schemas.microsoft.com/office/powerpoint/2010/main" val="235123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6142E3-222D-47E6-880C-5FC1AC454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dirty="0"/>
              <a:t>Opakování učiva 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4E45B1-07B7-40E2-9A30-F360EF033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54" y="2176272"/>
            <a:ext cx="10048913" cy="4041648"/>
          </a:xfrm>
        </p:spPr>
        <p:txBody>
          <a:bodyPr anchor="t">
            <a:normAutofit/>
          </a:bodyPr>
          <a:lstStyle/>
          <a:p>
            <a:r>
              <a:rPr lang="cs-CZ" sz="2400" dirty="0"/>
              <a:t>CV.5/STR.65</a:t>
            </a:r>
          </a:p>
          <a:p>
            <a:pPr marL="514350" indent="-514350">
              <a:buAutoNum type="alphaUcParenR"/>
            </a:pPr>
            <a:r>
              <a:rPr lang="cs-CZ" sz="2400" dirty="0"/>
              <a:t>Es </a:t>
            </a:r>
            <a:r>
              <a:rPr lang="cs-CZ" sz="2400" dirty="0" err="1"/>
              <a:t>ist</a:t>
            </a:r>
            <a:r>
              <a:rPr lang="cs-CZ" sz="2400" dirty="0"/>
              <a:t> </a:t>
            </a:r>
            <a:r>
              <a:rPr lang="cs-CZ" sz="2400" dirty="0" err="1"/>
              <a:t>drei</a:t>
            </a:r>
            <a:r>
              <a:rPr lang="cs-CZ" sz="2400" dirty="0"/>
              <a:t> Uhr.   		</a:t>
            </a:r>
            <a:r>
              <a:rPr lang="cs-CZ" sz="2400" b="1" dirty="0"/>
              <a:t>3.00</a:t>
            </a:r>
            <a:r>
              <a:rPr lang="cs-CZ" sz="2400" dirty="0"/>
              <a:t>		B) Es </a:t>
            </a:r>
            <a:r>
              <a:rPr lang="cs-CZ" sz="2400" dirty="0" err="1"/>
              <a:t>ist</a:t>
            </a:r>
            <a:r>
              <a:rPr lang="cs-CZ" sz="2400" dirty="0"/>
              <a:t> </a:t>
            </a:r>
            <a:r>
              <a:rPr lang="cs-CZ" sz="2400" dirty="0" err="1"/>
              <a:t>halb</a:t>
            </a:r>
            <a:r>
              <a:rPr lang="cs-CZ" sz="2400" dirty="0"/>
              <a:t> </a:t>
            </a:r>
            <a:r>
              <a:rPr lang="cs-CZ" sz="2400" dirty="0" err="1"/>
              <a:t>sieben</a:t>
            </a:r>
            <a:r>
              <a:rPr lang="cs-CZ" sz="2400" dirty="0"/>
              <a:t>. 		</a:t>
            </a:r>
            <a:r>
              <a:rPr lang="cs-CZ" sz="2400" b="1" dirty="0"/>
              <a:t>6.30</a:t>
            </a:r>
          </a:p>
          <a:p>
            <a:pPr marL="514350" indent="-514350">
              <a:buAutoNum type="alphaUcParenR" startAt="3"/>
            </a:pPr>
            <a:r>
              <a:rPr lang="cs-CZ" sz="2400" dirty="0"/>
              <a:t>Es </a:t>
            </a:r>
            <a:r>
              <a:rPr lang="cs-CZ" sz="2400" dirty="0" err="1"/>
              <a:t>ist</a:t>
            </a:r>
            <a:r>
              <a:rPr lang="cs-CZ" sz="2400" dirty="0"/>
              <a:t> </a:t>
            </a:r>
            <a:r>
              <a:rPr lang="cs-CZ" sz="2400" dirty="0" err="1"/>
              <a:t>zwanzig</a:t>
            </a:r>
            <a:r>
              <a:rPr lang="cs-CZ" sz="2400" dirty="0"/>
              <a:t> Uhr. 	</a:t>
            </a:r>
            <a:r>
              <a:rPr lang="cs-CZ" sz="2400" b="1" dirty="0"/>
              <a:t>20.00</a:t>
            </a:r>
            <a:r>
              <a:rPr lang="cs-CZ" sz="2400" dirty="0"/>
              <a:t>		D) Es </a:t>
            </a:r>
            <a:r>
              <a:rPr lang="cs-CZ" sz="2400" dirty="0" err="1"/>
              <a:t>ist</a:t>
            </a:r>
            <a:r>
              <a:rPr lang="cs-CZ" sz="2400" dirty="0"/>
              <a:t> </a:t>
            </a:r>
            <a:r>
              <a:rPr lang="cs-CZ" sz="2400" dirty="0" err="1"/>
              <a:t>neunzehn</a:t>
            </a:r>
            <a:r>
              <a:rPr lang="cs-CZ" sz="2400" dirty="0"/>
              <a:t> Uhr. 	</a:t>
            </a:r>
            <a:r>
              <a:rPr lang="cs-CZ" sz="2400" b="1" dirty="0"/>
              <a:t>19.00</a:t>
            </a:r>
          </a:p>
          <a:p>
            <a:pPr marL="514350" indent="-514350">
              <a:buAutoNum type="alphaUcParenR" startAt="5"/>
            </a:pPr>
            <a:r>
              <a:rPr lang="cs-CZ" sz="2400" dirty="0" err="1"/>
              <a:t>fünf</a:t>
            </a:r>
            <a:r>
              <a:rPr lang="cs-CZ" sz="2400" dirty="0"/>
              <a:t> nach </a:t>
            </a:r>
            <a:r>
              <a:rPr lang="cs-CZ" sz="2400" dirty="0" err="1"/>
              <a:t>vier</a:t>
            </a:r>
            <a:r>
              <a:rPr lang="cs-CZ" sz="2400" dirty="0"/>
              <a:t>	      	</a:t>
            </a:r>
            <a:r>
              <a:rPr lang="cs-CZ" sz="2400" b="1" dirty="0"/>
              <a:t>4.05</a:t>
            </a:r>
            <a:r>
              <a:rPr lang="cs-CZ" sz="2400" dirty="0"/>
              <a:t>		F) </a:t>
            </a:r>
            <a:r>
              <a:rPr lang="cs-CZ" sz="2400" dirty="0" err="1"/>
              <a:t>zwanzig</a:t>
            </a:r>
            <a:r>
              <a:rPr lang="cs-CZ" sz="2400" dirty="0"/>
              <a:t> nach </a:t>
            </a:r>
            <a:r>
              <a:rPr lang="cs-CZ" sz="2400" dirty="0" err="1"/>
              <a:t>neun</a:t>
            </a:r>
            <a:r>
              <a:rPr lang="cs-CZ" sz="2400" dirty="0"/>
              <a:t>		</a:t>
            </a:r>
            <a:r>
              <a:rPr lang="cs-CZ" sz="2400" b="1" dirty="0"/>
              <a:t>9.20</a:t>
            </a:r>
          </a:p>
          <a:p>
            <a:pPr marL="0" indent="0">
              <a:buNone/>
            </a:pPr>
            <a:r>
              <a:rPr lang="cs-CZ" sz="2400" dirty="0"/>
              <a:t>G)   </a:t>
            </a:r>
            <a:r>
              <a:rPr lang="cs-CZ" sz="2400" dirty="0" err="1"/>
              <a:t>zehn</a:t>
            </a:r>
            <a:r>
              <a:rPr lang="cs-CZ" sz="2400" dirty="0"/>
              <a:t> nach </a:t>
            </a:r>
            <a:r>
              <a:rPr lang="cs-CZ" sz="2400" dirty="0" err="1"/>
              <a:t>halb</a:t>
            </a:r>
            <a:r>
              <a:rPr lang="cs-CZ" sz="2400" dirty="0"/>
              <a:t> </a:t>
            </a:r>
            <a:r>
              <a:rPr lang="cs-CZ" sz="2400" dirty="0" err="1"/>
              <a:t>fünf</a:t>
            </a:r>
            <a:r>
              <a:rPr lang="cs-CZ" sz="2400" dirty="0"/>
              <a:t> 	</a:t>
            </a:r>
            <a:r>
              <a:rPr lang="cs-CZ" sz="2400" b="1" dirty="0"/>
              <a:t>4.40</a:t>
            </a:r>
            <a:r>
              <a:rPr lang="cs-CZ" sz="2400" dirty="0"/>
              <a:t>		H) </a:t>
            </a:r>
            <a:r>
              <a:rPr lang="cs-CZ" sz="2400" dirty="0" err="1"/>
              <a:t>fünf</a:t>
            </a:r>
            <a:r>
              <a:rPr lang="cs-CZ" sz="2400" dirty="0"/>
              <a:t> vor elf 			</a:t>
            </a:r>
            <a:r>
              <a:rPr lang="cs-CZ" sz="2400" b="1" dirty="0"/>
              <a:t>10.55</a:t>
            </a:r>
          </a:p>
        </p:txBody>
      </p:sp>
      <p:sp>
        <p:nvSpPr>
          <p:cNvPr id="4" name="Obdélník 3"/>
          <p:cNvSpPr/>
          <p:nvPr/>
        </p:nvSpPr>
        <p:spPr>
          <a:xfrm>
            <a:off x="4572000" y="2621280"/>
            <a:ext cx="1027611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bdélník 8"/>
          <p:cNvSpPr/>
          <p:nvPr/>
        </p:nvSpPr>
        <p:spPr>
          <a:xfrm>
            <a:off x="10104315" y="2579262"/>
            <a:ext cx="1027611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bdélník 10"/>
          <p:cNvSpPr/>
          <p:nvPr/>
        </p:nvSpPr>
        <p:spPr>
          <a:xfrm>
            <a:off x="4620220" y="3082614"/>
            <a:ext cx="1027611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bdélník 12"/>
          <p:cNvSpPr/>
          <p:nvPr/>
        </p:nvSpPr>
        <p:spPr>
          <a:xfrm>
            <a:off x="10145356" y="3039291"/>
            <a:ext cx="1027611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bdélník 13"/>
          <p:cNvSpPr/>
          <p:nvPr/>
        </p:nvSpPr>
        <p:spPr>
          <a:xfrm>
            <a:off x="4578596" y="3521743"/>
            <a:ext cx="1027611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Obdélník 14"/>
          <p:cNvSpPr/>
          <p:nvPr/>
        </p:nvSpPr>
        <p:spPr>
          <a:xfrm>
            <a:off x="10145356" y="3521744"/>
            <a:ext cx="1027611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bdélník 15"/>
          <p:cNvSpPr/>
          <p:nvPr/>
        </p:nvSpPr>
        <p:spPr>
          <a:xfrm>
            <a:off x="4635201" y="4020526"/>
            <a:ext cx="1027611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Obdélník 16"/>
          <p:cNvSpPr/>
          <p:nvPr/>
        </p:nvSpPr>
        <p:spPr>
          <a:xfrm>
            <a:off x="10145355" y="4021399"/>
            <a:ext cx="1027611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05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Překlad </a:t>
            </a:r>
            <a:r>
              <a:rPr lang="cs-CZ" dirty="0" err="1" smtClean="0"/>
              <a:t>cv</a:t>
            </a:r>
            <a:r>
              <a:rPr lang="cs-CZ" dirty="0" smtClean="0"/>
              <a:t>. 10/str. 66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3177" y="1571104"/>
            <a:ext cx="11608525" cy="477981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V prosinci slavíme Vánoce.   - </a:t>
            </a:r>
            <a:r>
              <a:rPr lang="cs-CZ" dirty="0" err="1" smtClean="0"/>
              <a:t>Im</a:t>
            </a:r>
            <a:r>
              <a:rPr lang="cs-CZ" dirty="0"/>
              <a:t> </a:t>
            </a:r>
            <a:r>
              <a:rPr lang="cs-CZ" dirty="0" err="1" smtClean="0"/>
              <a:t>Dezember</a:t>
            </a:r>
            <a:r>
              <a:rPr lang="cs-CZ" dirty="0" smtClean="0"/>
              <a:t> </a:t>
            </a:r>
            <a:r>
              <a:rPr lang="cs-CZ" dirty="0" err="1" smtClean="0"/>
              <a:t>feiern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Weihnachten</a:t>
            </a:r>
            <a:r>
              <a:rPr lang="cs-CZ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V září začíná škola.  - 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September</a:t>
            </a:r>
            <a:r>
              <a:rPr lang="cs-CZ" dirty="0" smtClean="0"/>
              <a:t> </a:t>
            </a:r>
            <a:r>
              <a:rPr lang="cs-CZ" dirty="0" err="1" smtClean="0"/>
              <a:t>beginnt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Schule</a:t>
            </a:r>
            <a:r>
              <a:rPr lang="cs-CZ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V březnu přichází jaro. –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März</a:t>
            </a:r>
            <a:r>
              <a:rPr lang="cs-CZ" dirty="0" smtClean="0"/>
              <a:t> </a:t>
            </a:r>
            <a:r>
              <a:rPr lang="cs-CZ" dirty="0" err="1" smtClean="0"/>
              <a:t>kommt</a:t>
            </a:r>
            <a:r>
              <a:rPr lang="cs-CZ" dirty="0" smtClean="0"/>
              <a:t> </a:t>
            </a:r>
            <a:r>
              <a:rPr lang="cs-CZ" dirty="0" err="1" smtClean="0"/>
              <a:t>Frühling</a:t>
            </a:r>
            <a:r>
              <a:rPr lang="cs-CZ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Fotbal hrajeme na jaře, v létě a na podzim. – </a:t>
            </a:r>
            <a:r>
              <a:rPr lang="cs-CZ" dirty="0" err="1" smtClean="0"/>
              <a:t>Fußball</a:t>
            </a:r>
            <a:r>
              <a:rPr lang="cs-CZ" dirty="0" smtClean="0"/>
              <a:t> </a:t>
            </a:r>
            <a:r>
              <a:rPr lang="cs-CZ" dirty="0" err="1" smtClean="0"/>
              <a:t>spielen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Frühling</a:t>
            </a:r>
            <a:r>
              <a:rPr lang="cs-CZ" dirty="0" smtClean="0"/>
              <a:t>, </a:t>
            </a:r>
            <a:r>
              <a:rPr lang="cs-CZ" dirty="0" err="1" smtClean="0"/>
              <a:t>im</a:t>
            </a:r>
            <a:r>
              <a:rPr lang="cs-CZ" dirty="0" smtClean="0"/>
              <a:t> Sommer 							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Herbst</a:t>
            </a:r>
            <a:r>
              <a:rPr lang="cs-CZ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Ve středu v 6 jsme v kině. –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Mittwoch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wir</a:t>
            </a:r>
            <a:r>
              <a:rPr lang="cs-CZ" dirty="0" smtClean="0"/>
              <a:t> um 6 Uhr </a:t>
            </a:r>
            <a:r>
              <a:rPr lang="cs-CZ" dirty="0" err="1" smtClean="0"/>
              <a:t>im</a:t>
            </a:r>
            <a:r>
              <a:rPr lang="cs-CZ" dirty="0" smtClean="0"/>
              <a:t> Kino.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Přijdu v pondělí za pět minut 7. – </a:t>
            </a:r>
            <a:r>
              <a:rPr lang="cs-CZ" dirty="0" err="1" smtClean="0"/>
              <a:t>Ich</a:t>
            </a:r>
            <a:r>
              <a:rPr lang="cs-CZ" dirty="0" smtClean="0"/>
              <a:t> </a:t>
            </a:r>
            <a:r>
              <a:rPr lang="cs-CZ" dirty="0" err="1" smtClean="0"/>
              <a:t>komme</a:t>
            </a:r>
            <a:r>
              <a:rPr lang="cs-CZ" dirty="0" smtClean="0"/>
              <a:t>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Montag</a:t>
            </a:r>
            <a:r>
              <a:rPr lang="cs-CZ" dirty="0" smtClean="0"/>
              <a:t> um 5 vor 7.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Přijdu dnes v 10.45. – </a:t>
            </a:r>
            <a:r>
              <a:rPr lang="cs-CZ" dirty="0" err="1" smtClean="0"/>
              <a:t>Ich</a:t>
            </a:r>
            <a:r>
              <a:rPr lang="cs-CZ" dirty="0" smtClean="0"/>
              <a:t> </a:t>
            </a:r>
            <a:r>
              <a:rPr lang="cs-CZ" dirty="0" err="1" smtClean="0"/>
              <a:t>komme</a:t>
            </a:r>
            <a:r>
              <a:rPr lang="cs-CZ" dirty="0" smtClean="0"/>
              <a:t> </a:t>
            </a:r>
            <a:r>
              <a:rPr lang="cs-CZ" dirty="0" err="1" smtClean="0"/>
              <a:t>heute</a:t>
            </a:r>
            <a:r>
              <a:rPr lang="cs-CZ" dirty="0" smtClean="0"/>
              <a:t> um </a:t>
            </a:r>
            <a:r>
              <a:rPr lang="cs-CZ" dirty="0" err="1" smtClean="0"/>
              <a:t>drei</a:t>
            </a:r>
            <a:r>
              <a:rPr lang="cs-CZ" dirty="0" smtClean="0"/>
              <a:t> </a:t>
            </a:r>
            <a:r>
              <a:rPr lang="cs-CZ" dirty="0" err="1" smtClean="0"/>
              <a:t>Viertel</a:t>
            </a:r>
            <a:r>
              <a:rPr lang="cs-CZ" dirty="0" smtClean="0"/>
              <a:t> 11.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101737" y="1690688"/>
            <a:ext cx="4920343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Obdélník 4"/>
          <p:cNvSpPr/>
          <p:nvPr/>
        </p:nvSpPr>
        <p:spPr>
          <a:xfrm>
            <a:off x="3078479" y="2246925"/>
            <a:ext cx="4920343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Obdélník 5"/>
          <p:cNvSpPr/>
          <p:nvPr/>
        </p:nvSpPr>
        <p:spPr>
          <a:xfrm>
            <a:off x="3479074" y="2896667"/>
            <a:ext cx="4920343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Obdélník 6"/>
          <p:cNvSpPr/>
          <p:nvPr/>
        </p:nvSpPr>
        <p:spPr>
          <a:xfrm>
            <a:off x="5952305" y="3435234"/>
            <a:ext cx="5516881" cy="8842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Obdélník 7"/>
          <p:cNvSpPr/>
          <p:nvPr/>
        </p:nvSpPr>
        <p:spPr>
          <a:xfrm>
            <a:off x="3914503" y="4529066"/>
            <a:ext cx="4920343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bdélník 8"/>
          <p:cNvSpPr/>
          <p:nvPr/>
        </p:nvSpPr>
        <p:spPr>
          <a:xfrm>
            <a:off x="4576354" y="5150273"/>
            <a:ext cx="4920343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bdélník 9"/>
          <p:cNvSpPr/>
          <p:nvPr/>
        </p:nvSpPr>
        <p:spPr>
          <a:xfrm>
            <a:off x="3182983" y="5793020"/>
            <a:ext cx="4920343" cy="41801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998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24F9ED-1329-42D4-A1EF-D7D9F07CD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cs-CZ" sz="3700" dirty="0" smtClean="0"/>
              <a:t>Dobrovolný Domácí úkol </a:t>
            </a:r>
            <a:endParaRPr lang="cs-CZ" sz="37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B9445F-E0BD-411C-9A3E-9FD93FD03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010" y="2176272"/>
            <a:ext cx="10708850" cy="404164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 smtClean="0"/>
              <a:t>cv.7</a:t>
            </a:r>
            <a:r>
              <a:rPr lang="cs-CZ" sz="2400" b="1" dirty="0"/>
              <a:t>/ str. </a:t>
            </a:r>
            <a:r>
              <a:rPr lang="cs-CZ" sz="2400" b="1" dirty="0" smtClean="0"/>
              <a:t>66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2122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440</Words>
  <Application>Microsoft Office PowerPoint</Application>
  <PresentationFormat>Širokoúhlá obrazovka</PresentationFormat>
  <Paragraphs>97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Shrnutí 7. lekce </vt:lpstr>
      <vt:lpstr>Opakování 7. lekce </vt:lpstr>
      <vt:lpstr>Předložka in – Pravidla  </vt:lpstr>
      <vt:lpstr>Wo ist Max? Schreib./ Kde je Max. Piš. </vt:lpstr>
      <vt:lpstr>CV. 3/STR. 65 </vt:lpstr>
      <vt:lpstr>CV.4/STR. 65 </vt:lpstr>
      <vt:lpstr>Opakování učiva </vt:lpstr>
      <vt:lpstr>Překlad cv. 10/str. 66</vt:lpstr>
      <vt:lpstr>Dobrovolný Domácí úkol </vt:lpstr>
      <vt:lpstr>Poslech cv. 8/str. 66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Shrnutí 7. lekce</dc:title>
  <dc:creator>Bednář Milan, nprap.</dc:creator>
  <cp:lastModifiedBy>Blanka Toufarová</cp:lastModifiedBy>
  <cp:revision>13</cp:revision>
  <dcterms:created xsi:type="dcterms:W3CDTF">2021-01-12T12:36:47Z</dcterms:created>
  <dcterms:modified xsi:type="dcterms:W3CDTF">2024-01-09T10:00:54Z</dcterms:modified>
</cp:coreProperties>
</file>