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1" r:id="rId4"/>
    <p:sldId id="272" r:id="rId5"/>
    <p:sldId id="259" r:id="rId6"/>
    <p:sldId id="260" r:id="rId7"/>
    <p:sldId id="261" r:id="rId8"/>
    <p:sldId id="276" r:id="rId9"/>
    <p:sldId id="273" r:id="rId10"/>
    <p:sldId id="274" r:id="rId11"/>
    <p:sldId id="269" r:id="rId12"/>
    <p:sldId id="27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30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78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97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9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2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32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69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09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4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6F8327-1282-4604-983B-5C9B3C5C79F2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86792D-85BA-44C0-AEFA-52461F2A281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5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186000189-13-komnata/209562210800003-13-komnata-arnosta-lustig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95fbqvSoW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7568" y="1268761"/>
            <a:ext cx="7772400" cy="1829761"/>
          </a:xfrm>
        </p:spPr>
        <p:txBody>
          <a:bodyPr>
            <a:normAutofit/>
          </a:bodyPr>
          <a:lstStyle/>
          <a:p>
            <a:r>
              <a:rPr lang="cs-CZ" dirty="0"/>
              <a:t>Arnošt Lustig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třída</a:t>
            </a:r>
          </a:p>
        </p:txBody>
      </p:sp>
    </p:spTree>
    <p:extLst>
      <p:ext uri="{BB962C8B-B14F-4D97-AF65-F5344CB8AC3E}">
        <p14:creationId xmlns:p14="http://schemas.microsoft.com/office/powerpoint/2010/main" val="363452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23592" y="274638"/>
            <a:ext cx="7787208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47835" y="1837092"/>
            <a:ext cx="10401802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>
                <a:latin typeface="Calibri" pitchFamily="34" charset="0"/>
                <a:cs typeface="Calibri" pitchFamily="34" charset="0"/>
              </a:rPr>
              <a:t>A rabín </a:t>
            </a:r>
            <a:r>
              <a:rPr lang="cs-CZ" i="1" dirty="0" err="1">
                <a:latin typeface="Calibri" pitchFamily="34" charset="0"/>
                <a:cs typeface="Calibri" pitchFamily="34" charset="0"/>
              </a:rPr>
              <a:t>Dajem</a:t>
            </a:r>
            <a:r>
              <a:rPr lang="cs-CZ" i="1" dirty="0">
                <a:latin typeface="Calibri" pitchFamily="34" charset="0"/>
                <a:cs typeface="Calibri" pitchFamily="34" charset="0"/>
              </a:rPr>
              <a:t> z Lodže začal hladit Kateřinu </a:t>
            </a:r>
            <a:r>
              <a:rPr lang="cs-CZ" i="1" dirty="0" err="1">
                <a:latin typeface="Calibri" pitchFamily="34" charset="0"/>
                <a:cs typeface="Calibri" pitchFamily="34" charset="0"/>
              </a:rPr>
              <a:t>Horovitzovou</a:t>
            </a:r>
            <a:r>
              <a:rPr lang="cs-CZ" i="1" dirty="0">
                <a:latin typeface="Calibri" pitchFamily="34" charset="0"/>
                <a:cs typeface="Calibri" pitchFamily="34" charset="0"/>
              </a:rPr>
              <a:t>  po vlasech, jako už jednou, a po tvářích. Říkal jí stále: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i="1" dirty="0">
                <a:latin typeface="Calibri" pitchFamily="34" charset="0"/>
                <a:cs typeface="Calibri" pitchFamily="34" charset="0"/>
              </a:rPr>
              <a:t>  "Ty má maličká, ty má něžná, ty má statečná. Pochváleno budiž tvoje jméno, dříve než jméno boží. Ty má kurážná, ty má bojující. Stokrát budiž pochváleno tvoje jméno."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i="1" dirty="0">
                <a:latin typeface="Calibri" pitchFamily="34" charset="0"/>
                <a:cs typeface="Calibri" pitchFamily="34" charset="0"/>
              </a:rPr>
              <a:t>	A pak se díval, jak hořelo její tělo, zbaveno předtím vlasů, a říkal vše znova ve svém zpěvu, kterému pan Bedřich </a:t>
            </a:r>
            <a:r>
              <a:rPr lang="cs-CZ" i="1" dirty="0" err="1">
                <a:latin typeface="Calibri" pitchFamily="34" charset="0"/>
                <a:cs typeface="Calibri" pitchFamily="34" charset="0"/>
              </a:rPr>
              <a:t>Brenske</a:t>
            </a:r>
            <a:r>
              <a:rPr lang="cs-CZ" i="1" dirty="0">
                <a:latin typeface="Calibri" pitchFamily="34" charset="0"/>
                <a:cs typeface="Calibri" pitchFamily="34" charset="0"/>
              </a:rPr>
              <a:t> ani jeho adjutant a ostatní nerozuměli. "Stokrát kurážná, stokrát dobrá, tisíckrát spravedlivá, tisíckrát krásná."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r>
              <a:rPr lang="cs-CZ" sz="2400" dirty="0"/>
              <a:t>9. Proč se rabín modlil za Kateřinu </a:t>
            </a:r>
            <a:r>
              <a:rPr lang="cs-CZ" sz="2400" dirty="0" err="1"/>
              <a:t>Horowitzovou</a:t>
            </a:r>
            <a:r>
              <a:rPr lang="cs-CZ" sz="2400" dirty="0"/>
              <a:t>, jak? </a:t>
            </a:r>
          </a:p>
          <a:p>
            <a:r>
              <a:rPr lang="cs-CZ" sz="2400" dirty="0"/>
              <a:t>10. Vyhledejte v textu nadsázku – hyperbolu.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MODLITBA PRO KATEŘINU HOROVITZOVOU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1964</a:t>
            </a:r>
          </a:p>
          <a:p>
            <a:pPr>
              <a:lnSpc>
                <a:spcPct val="90000"/>
              </a:lnSpc>
            </a:pPr>
            <a:r>
              <a:rPr lang="cs-CZ"/>
              <a:t>Novela podle skutečné události z r.1943 v Itálii</a:t>
            </a:r>
          </a:p>
          <a:p>
            <a:pPr>
              <a:lnSpc>
                <a:spcPct val="90000"/>
              </a:lnSpc>
            </a:pPr>
            <a:r>
              <a:rPr lang="cs-CZ"/>
              <a:t>Nacistická klamná hra na skupinu bohatých židovských podnikatelů, kdy se z nich nacisté snaží vymámit peníze pod příslibem svobody. Všichni ale skončí v plynu . Jediná mladá tanečnice Kateřina se dokáže vzbouřit a před plynovými komorami téměř nahá a sama začne střílet po věznitelích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0906" y="8199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Práce s textem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77383" y="1841301"/>
            <a:ext cx="11360943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	a) Pokuste se odhadnout v jaké době a za jakých okolností se příběh odehrává.</a:t>
            </a:r>
          </a:p>
          <a:p>
            <a:pPr>
              <a:buNone/>
            </a:pPr>
            <a:r>
              <a:rPr lang="cs-CZ" dirty="0"/>
              <a:t>	b) O čem hovoří slovy, očima i jinak krejčí? Jak tomu rozumí Kateřina </a:t>
            </a:r>
            <a:r>
              <a:rPr lang="cs-CZ" dirty="0" err="1"/>
              <a:t>Horovitzová</a:t>
            </a:r>
            <a:r>
              <a:rPr lang="cs-CZ" dirty="0"/>
              <a:t>?</a:t>
            </a:r>
          </a:p>
          <a:p>
            <a:pPr>
              <a:buNone/>
            </a:pPr>
            <a:r>
              <a:rPr lang="cs-CZ" dirty="0"/>
              <a:t>	c) Novela je inspirována skutečnými událostmi. Roku 1943 zajali Němci na Sicílii skupinu židovských podnikatelů pod záminkou, že je vymění za své zajaté důstojníky, od nich získali veškerý jejich majetek a jako nepotřebné je pak zabili. Jak reaguje jeden z nich, pan </a:t>
            </a:r>
            <a:r>
              <a:rPr lang="cs-CZ" dirty="0" err="1"/>
              <a:t>Rappaport</a:t>
            </a:r>
            <a:r>
              <a:rPr lang="cs-CZ" dirty="0"/>
              <a:t>-</a:t>
            </a:r>
            <a:r>
              <a:rPr lang="cs-CZ" dirty="0" err="1"/>
              <a:t>Lieben</a:t>
            </a:r>
            <a:r>
              <a:rPr lang="cs-CZ" dirty="0"/>
              <a:t> a jak se chová pan </a:t>
            </a:r>
            <a:r>
              <a:rPr lang="cs-CZ" dirty="0" err="1"/>
              <a:t>Brenske</a:t>
            </a:r>
            <a:r>
              <a:rPr lang="cs-CZ" dirty="0"/>
              <a:t>?</a:t>
            </a:r>
          </a:p>
          <a:p>
            <a:pPr>
              <a:buNone/>
            </a:pPr>
            <a:r>
              <a:rPr lang="cs-CZ" dirty="0"/>
              <a:t>   d) Jak bychom mohli rozumět posledním čtyřem větám druhé ukázky?</a:t>
            </a:r>
          </a:p>
          <a:p>
            <a:pPr>
              <a:buNone/>
            </a:pPr>
            <a:r>
              <a:rPr lang="cs-CZ" dirty="0"/>
              <a:t>   e)  U postavy Kateřiny </a:t>
            </a:r>
            <a:r>
              <a:rPr lang="cs-CZ" dirty="0" err="1"/>
              <a:t>Horovitzové</a:t>
            </a:r>
            <a:r>
              <a:rPr lang="cs-CZ" dirty="0"/>
              <a:t>, která při cestě do plynové komory zabije německého důstojníka, se </a:t>
            </a:r>
            <a:r>
              <a:rPr lang="cs-CZ" dirty="0" err="1"/>
              <a:t>Lustig</a:t>
            </a:r>
            <a:r>
              <a:rPr lang="cs-CZ" dirty="0"/>
              <a:t> inspiroval osudem skutečné dívky, polské herečky. Jak Kateřina „útok“ provedla? Jak reagují Němci?</a:t>
            </a:r>
          </a:p>
          <a:p>
            <a:pPr>
              <a:buNone/>
            </a:pPr>
            <a:r>
              <a:rPr lang="cs-CZ" dirty="0"/>
              <a:t>    f) Jaká jména asi vyslovovala spolu s výstřely? Kdo byl asi Lea?</a:t>
            </a:r>
          </a:p>
          <a:p>
            <a:pPr>
              <a:buNone/>
            </a:pPr>
            <a:r>
              <a:rPr lang="cs-CZ" dirty="0"/>
              <a:t>    g) Myslíte si, že to byl odvážný čin?</a:t>
            </a:r>
          </a:p>
          <a:p>
            <a:pPr>
              <a:buNone/>
            </a:pPr>
            <a:r>
              <a:rPr lang="cs-CZ" dirty="0"/>
              <a:t>    h) Jakými slovy charakterizuje Kateřinu rabín </a:t>
            </a:r>
            <a:r>
              <a:rPr lang="cs-CZ" dirty="0" err="1"/>
              <a:t>Dajem</a:t>
            </a:r>
            <a:r>
              <a:rPr lang="cs-CZ" dirty="0"/>
              <a:t> z Lodže? 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Doplňte k autorovi dílo, seřaďte chronologicky.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Zástupný symbol pro obsah 1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sz="2400" dirty="0"/>
              <a:t>J. W. Goethe – C, </a:t>
            </a:r>
            <a:r>
              <a:rPr lang="cs-CZ" sz="2400" dirty="0" err="1"/>
              <a:t>Moliére</a:t>
            </a:r>
            <a:r>
              <a:rPr lang="cs-CZ" sz="2400" dirty="0"/>
              <a:t>  - O, H. de Balzac – T,               J. A. Komenský – L, G. G. Byron – A, </a:t>
            </a:r>
          </a:p>
          <a:p>
            <a:pPr marL="624078" indent="-514350">
              <a:buNone/>
            </a:pPr>
            <a:r>
              <a:rPr lang="cs-CZ" sz="2400" dirty="0"/>
              <a:t>S. Puškin – U,W. Shakespeare – O, Jan Hus – H,  </a:t>
            </a:r>
          </a:p>
          <a:p>
            <a:pPr marL="624078" indent="-514350">
              <a:buNone/>
            </a:pPr>
            <a:r>
              <a:rPr lang="cs-CZ" sz="2400" dirty="0"/>
              <a:t>E. A. </a:t>
            </a:r>
            <a:r>
              <a:rPr lang="cs-CZ" sz="2400" dirty="0" err="1"/>
              <a:t>Poe</a:t>
            </a:r>
            <a:r>
              <a:rPr lang="cs-CZ" sz="2400" dirty="0"/>
              <a:t> - S</a:t>
            </a:r>
          </a:p>
          <a:p>
            <a:pPr marL="624078" indent="-514350">
              <a:buNone/>
            </a:pPr>
            <a:r>
              <a:rPr lang="cs-CZ" sz="2400" dirty="0"/>
              <a:t>Díla: </a:t>
            </a:r>
          </a:p>
          <a:p>
            <a:pPr marL="624078" indent="-514350">
              <a:buNone/>
            </a:pPr>
            <a:r>
              <a:rPr lang="cs-CZ" sz="2400" dirty="0"/>
              <a:t>Postila, Faust, Hamlet, </a:t>
            </a:r>
            <a:r>
              <a:rPr lang="cs-CZ" sz="2400" dirty="0" err="1"/>
              <a:t>Child</a:t>
            </a:r>
            <a:r>
              <a:rPr lang="cs-CZ" sz="2400" dirty="0"/>
              <a:t> </a:t>
            </a:r>
            <a:r>
              <a:rPr lang="cs-CZ" sz="2400" dirty="0" err="1"/>
              <a:t>Haroldova</a:t>
            </a:r>
            <a:r>
              <a:rPr lang="cs-CZ" sz="2400" dirty="0"/>
              <a:t> pouť, Labyrint světa a ráj srdce, Lakomec, Oněgin, Otec </a:t>
            </a:r>
            <a:r>
              <a:rPr lang="cs-CZ" sz="2400" dirty="0" err="1"/>
              <a:t>Goriot</a:t>
            </a:r>
            <a:r>
              <a:rPr lang="cs-CZ" sz="2400" dirty="0"/>
              <a:t>, Havran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Řešení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/>
              <a:t>1. Jan Hus – Postila -  H</a:t>
            </a:r>
          </a:p>
          <a:p>
            <a:pPr>
              <a:buNone/>
            </a:pPr>
            <a:r>
              <a:rPr lang="cs-CZ" b="1"/>
              <a:t>2. W. Shakespeare – Hamlet – O</a:t>
            </a:r>
          </a:p>
          <a:p>
            <a:pPr>
              <a:buNone/>
            </a:pPr>
            <a:r>
              <a:rPr lang="cs-CZ" b="1"/>
              <a:t>3. J. A. Komenský – Labyrint světa a ráj srdce – L</a:t>
            </a:r>
          </a:p>
          <a:p>
            <a:pPr>
              <a:buNone/>
            </a:pPr>
            <a:r>
              <a:rPr lang="cs-CZ" b="1"/>
              <a:t>4. </a:t>
            </a:r>
            <a:r>
              <a:rPr lang="cs-CZ" b="1" err="1"/>
              <a:t>Moliére</a:t>
            </a:r>
            <a:r>
              <a:rPr lang="cs-CZ" b="1"/>
              <a:t> – Lakomec – O</a:t>
            </a:r>
          </a:p>
          <a:p>
            <a:pPr>
              <a:buNone/>
            </a:pPr>
            <a:r>
              <a:rPr lang="cs-CZ" b="1"/>
              <a:t>5. J. W. </a:t>
            </a:r>
            <a:r>
              <a:rPr lang="cs-CZ" b="1" err="1"/>
              <a:t>Goethe</a:t>
            </a:r>
            <a:r>
              <a:rPr lang="cs-CZ" b="1"/>
              <a:t> – Faust – C</a:t>
            </a:r>
          </a:p>
          <a:p>
            <a:pPr>
              <a:buNone/>
            </a:pPr>
            <a:r>
              <a:rPr lang="cs-CZ" b="1"/>
              <a:t>6. G. G. </a:t>
            </a:r>
            <a:r>
              <a:rPr lang="cs-CZ" b="1" err="1"/>
              <a:t>Byron</a:t>
            </a:r>
            <a:r>
              <a:rPr lang="cs-CZ" b="1"/>
              <a:t> – </a:t>
            </a:r>
            <a:r>
              <a:rPr lang="cs-CZ" b="1" err="1"/>
              <a:t>Child</a:t>
            </a:r>
            <a:r>
              <a:rPr lang="cs-CZ" b="1"/>
              <a:t> </a:t>
            </a:r>
            <a:r>
              <a:rPr lang="cs-CZ" b="1" err="1"/>
              <a:t>Haroldova</a:t>
            </a:r>
            <a:r>
              <a:rPr lang="cs-CZ" b="1"/>
              <a:t> pouť – A</a:t>
            </a:r>
          </a:p>
          <a:p>
            <a:pPr>
              <a:buNone/>
            </a:pPr>
            <a:r>
              <a:rPr lang="cs-CZ" b="1"/>
              <a:t>7. A. S. </a:t>
            </a:r>
            <a:r>
              <a:rPr lang="cs-CZ" b="1" err="1"/>
              <a:t>Puškin</a:t>
            </a:r>
            <a:r>
              <a:rPr lang="cs-CZ" b="1"/>
              <a:t> – </a:t>
            </a:r>
            <a:r>
              <a:rPr lang="cs-CZ" b="1" err="1"/>
              <a:t>Oněgin</a:t>
            </a:r>
            <a:r>
              <a:rPr lang="cs-CZ" b="1"/>
              <a:t> – U</a:t>
            </a:r>
          </a:p>
          <a:p>
            <a:pPr>
              <a:buNone/>
            </a:pPr>
            <a:r>
              <a:rPr lang="cs-CZ" b="1"/>
              <a:t>8. E. A. </a:t>
            </a:r>
            <a:r>
              <a:rPr lang="cs-CZ" b="1" err="1"/>
              <a:t>Poe</a:t>
            </a:r>
            <a:r>
              <a:rPr lang="cs-CZ" b="1"/>
              <a:t> – Havran – S</a:t>
            </a:r>
          </a:p>
          <a:p>
            <a:pPr>
              <a:buNone/>
            </a:pPr>
            <a:r>
              <a:rPr lang="cs-CZ" b="1"/>
              <a:t>9. H. de Balzac – Otec </a:t>
            </a:r>
            <a:r>
              <a:rPr lang="cs-CZ" b="1" err="1"/>
              <a:t>Goriot</a:t>
            </a:r>
            <a:r>
              <a:rPr lang="cs-CZ" b="1"/>
              <a:t> - 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ARNOŠT LUSTIG (1926-2011)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13392" y="2067041"/>
            <a:ext cx="5957996" cy="4525963"/>
          </a:xfrm>
        </p:spPr>
        <p:txBody>
          <a:bodyPr/>
          <a:lstStyle/>
          <a:p>
            <a:r>
              <a:rPr lang="cs-CZ" dirty="0"/>
              <a:t>český židovský spisovatel, scénárista, novinář, pedagog</a:t>
            </a:r>
          </a:p>
          <a:p>
            <a:r>
              <a:rPr lang="cs-CZ" dirty="0"/>
              <a:t>autor próz s židovskou tematikou</a:t>
            </a:r>
          </a:p>
          <a:p>
            <a:r>
              <a:rPr lang="cs-CZ" dirty="0"/>
              <a:t>z rasových důvodů nemohl studovat, vyučil se krejčím</a:t>
            </a:r>
          </a:p>
          <a:p>
            <a:r>
              <a:rPr lang="cs-CZ" dirty="0"/>
              <a:t>byl i s rodinou (matka, otec, sestra) odsunut do terezínského ghetta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67" y="1884388"/>
            <a:ext cx="3213711" cy="40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88998" y="6237313"/>
            <a:ext cx="155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1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3392" y="5052383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http://www.</a:t>
            </a:r>
            <a:r>
              <a:rPr lang="cs-CZ" sz="1200" dirty="0" err="1">
                <a:hlinkClick r:id="rId3"/>
              </a:rPr>
              <a:t>ceskatelevize.cz</a:t>
            </a:r>
            <a:r>
              <a:rPr lang="cs-CZ" sz="1200" dirty="0">
                <a:hlinkClick r:id="rId3"/>
              </a:rPr>
              <a:t>/porady/1186000189-13-komnata/209562210800003-13-komnata-</a:t>
            </a:r>
            <a:r>
              <a:rPr lang="cs-CZ" sz="1200" dirty="0" err="1">
                <a:hlinkClick r:id="rId3"/>
              </a:rPr>
              <a:t>arnosta</a:t>
            </a:r>
            <a:r>
              <a:rPr lang="cs-CZ" sz="1200" dirty="0">
                <a:hlinkClick r:id="rId3"/>
              </a:rPr>
              <a:t>-</a:t>
            </a:r>
            <a:r>
              <a:rPr lang="cs-CZ" sz="1200" dirty="0" err="1">
                <a:hlinkClick r:id="rId3"/>
              </a:rPr>
              <a:t>lustiga</a:t>
            </a:r>
            <a:r>
              <a:rPr lang="cs-CZ" sz="1200" dirty="0">
                <a:hlinkClick r:id="rId3"/>
              </a:rPr>
              <a:t>/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792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dirty="0"/>
              <a:t>Arnošt Lustig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481218-1D33-491E-A28F-4F9F05C60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98" y="640081"/>
            <a:ext cx="5221403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cs-CZ" dirty="0"/>
              <a:t>prošel i dalšími koncentračními tábory – Osvětim, Buchenwald</a:t>
            </a:r>
          </a:p>
          <a:p>
            <a:r>
              <a:rPr lang="cs-CZ" dirty="0"/>
              <a:t>roku 1945 uprchl z transportu smrti do </a:t>
            </a:r>
            <a:r>
              <a:rPr lang="cs-CZ" dirty="0" err="1"/>
              <a:t>Dachau</a:t>
            </a:r>
            <a:r>
              <a:rPr lang="cs-CZ" dirty="0"/>
              <a:t>, poté se skrýval v Praze (o rodinu přišel)</a:t>
            </a:r>
          </a:p>
          <a:p>
            <a:r>
              <a:rPr lang="cs-CZ" dirty="0"/>
              <a:t>1946 vystudoval žurnalistiku a pracoval pro Lidové noviny v Izraeli jako válečný zpravodaj</a:t>
            </a:r>
          </a:p>
          <a:p>
            <a:r>
              <a:rPr lang="cs-CZ" dirty="0"/>
              <a:t>poté pracoval jako reportér, scénárista a režisér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46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Arnošt Lustig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44420" y="1846845"/>
            <a:ext cx="7200800" cy="4525963"/>
          </a:xfrm>
        </p:spPr>
        <p:txBody>
          <a:bodyPr>
            <a:normAutofit/>
          </a:bodyPr>
          <a:lstStyle/>
          <a:p>
            <a:r>
              <a:rPr lang="cs-CZ" dirty="0"/>
              <a:t>v srpnu 1968 byl pracovně v Itálii, ale po zvěstích z Československa se už zpátky nevrátil a emigroval, usadil se v Americe</a:t>
            </a:r>
          </a:p>
          <a:p>
            <a:r>
              <a:rPr lang="cs-CZ" dirty="0"/>
              <a:t>v USA přednášel literaturu a film na univerzitě ve Washingtonu</a:t>
            </a:r>
          </a:p>
          <a:p>
            <a:r>
              <a:rPr lang="cs-CZ" dirty="0"/>
              <a:t>jeho díla jsou nesčetněkrát překládána, osobně je předčítal v Bílém domě i v kongresu USA</a:t>
            </a:r>
          </a:p>
          <a:p>
            <a:r>
              <a:rPr lang="cs-CZ" dirty="0"/>
              <a:t>byl blízkým přítelem Oty Pavla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6F49FB-8682-48EE-BB88-22C51C72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66" y="3429000"/>
            <a:ext cx="5334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cs-CZ" sz="3600"/>
              <a:t>Arnošt Lustig – odraz v literatuře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>
            <a:normAutofit/>
          </a:bodyPr>
          <a:lstStyle/>
          <a:p>
            <a:r>
              <a:rPr lang="cs-CZ" sz="1500"/>
              <a:t>zobrazoval tragické osudy Židů, holocaust, zážitky z koncentračních táborů, především žen</a:t>
            </a:r>
          </a:p>
          <a:p>
            <a:r>
              <a:rPr lang="cs-CZ" sz="1500"/>
              <a:t>hledá smysl lidství a podstatu bytí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0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38816-AF06-47EE-964C-EC93C016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2A1C14-AC63-42FB-A1E5-CE30B46C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Arnošt Lustig – dílo: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1E4AF7-B115-473A-8E12-E4ACD4494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4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ED8B4E-BB7E-447F-A35F-4D3AF6C0A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0AFBC-D0B8-4050-822C-6BBD4FCC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sz="1700"/>
              <a:t>povídkové soubory:</a:t>
            </a:r>
          </a:p>
          <a:p>
            <a:r>
              <a:rPr lang="cs-CZ" sz="1700"/>
              <a:t>Noc a naděje</a:t>
            </a:r>
          </a:p>
          <a:p>
            <a:r>
              <a:rPr lang="cs-CZ" sz="1700"/>
              <a:t>Démanty noci</a:t>
            </a:r>
          </a:p>
          <a:p>
            <a:r>
              <a:rPr lang="cs-CZ" sz="1700"/>
              <a:t>novely:</a:t>
            </a:r>
          </a:p>
          <a:p>
            <a:r>
              <a:rPr lang="cs-CZ" sz="1700"/>
              <a:t>Dita Saxová</a:t>
            </a:r>
          </a:p>
          <a:p>
            <a:r>
              <a:rPr lang="cs-CZ" sz="1700"/>
              <a:t>Modlitba pro Kateřinu Horovitzovou</a:t>
            </a:r>
          </a:p>
          <a:p>
            <a:r>
              <a:rPr lang="cs-CZ" sz="1700"/>
              <a:t> </a:t>
            </a:r>
          </a:p>
          <a:p>
            <a:r>
              <a:rPr lang="cs-CZ" sz="1700"/>
              <a:t> - uvedené novely byly zfilmovány režisérem Antonínem </a:t>
            </a:r>
            <a:r>
              <a:rPr lang="cs-CZ" sz="1700" err="1"/>
              <a:t>Moskalykem</a:t>
            </a:r>
            <a:r>
              <a:rPr lang="cs-CZ" sz="1700"/>
              <a:t> </a:t>
            </a:r>
          </a:p>
          <a:p>
            <a:endParaRPr lang="cs-CZ" sz="1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DC0642-5384-4897-BC9B-E85F63D7B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15513-D3C4-4477-AA12-D8FF240AA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567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Pokuste se sestavit text, námět příběhu.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BOHATÍ OBCHODNÍCI</a:t>
            </a:r>
          </a:p>
          <a:p>
            <a:pPr>
              <a:buNone/>
            </a:pPr>
            <a:r>
              <a:rPr lang="cs-CZ" dirty="0"/>
              <a:t>SLAVNÁ POLSKÁ TANEČNICE A HEREČKA</a:t>
            </a:r>
          </a:p>
          <a:p>
            <a:pPr>
              <a:buNone/>
            </a:pPr>
            <a:r>
              <a:rPr lang="cs-CZ" dirty="0"/>
              <a:t>ŠVÝCARSKO – NĚMECKÁ HRANICE</a:t>
            </a:r>
          </a:p>
          <a:p>
            <a:pPr>
              <a:buNone/>
            </a:pPr>
            <a:r>
              <a:rPr lang="cs-CZ" dirty="0"/>
              <a:t>ROK 1943</a:t>
            </a:r>
          </a:p>
          <a:p>
            <a:pPr>
              <a:buNone/>
            </a:pPr>
            <a:r>
              <a:rPr lang="cs-CZ" dirty="0"/>
              <a:t>VLAK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PRÁCE S TEXTY, SKUPINY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07568" y="544522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https://www.youtube.com/watch?v=495fbqvSoW8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840</Words>
  <Application>Microsoft Office PowerPoint</Application>
  <PresentationFormat>Širokoúhlá obrazovka</PresentationFormat>
  <Paragraphs>75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Retrospektiva</vt:lpstr>
      <vt:lpstr>Arnošt Lustig</vt:lpstr>
      <vt:lpstr>Doplňte k autorovi dílo, seřaďte chronologicky. </vt:lpstr>
      <vt:lpstr>Řešení </vt:lpstr>
      <vt:lpstr>ARNOŠT LUSTIG (1926-2011)</vt:lpstr>
      <vt:lpstr>Arnošt Lustig</vt:lpstr>
      <vt:lpstr>Arnošt Lustig</vt:lpstr>
      <vt:lpstr>Arnošt Lustig – odraz v literatuře</vt:lpstr>
      <vt:lpstr>Arnošt Lustig – dílo:</vt:lpstr>
      <vt:lpstr>Pokuste se sestavit text, námět příběhu. </vt:lpstr>
      <vt:lpstr>Prezentace aplikace PowerPoint</vt:lpstr>
      <vt:lpstr>MODLITBA PRO KATEŘINU HOROVITZOVOU</vt:lpstr>
      <vt:lpstr>Práce s textem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Arnošt Lustig</dc:title>
  <dc:creator>Milan Bednář</dc:creator>
  <cp:lastModifiedBy>Milan Bednář</cp:lastModifiedBy>
  <cp:revision>1</cp:revision>
  <dcterms:created xsi:type="dcterms:W3CDTF">2022-04-03T17:48:19Z</dcterms:created>
  <dcterms:modified xsi:type="dcterms:W3CDTF">2022-04-03T17:53:52Z</dcterms:modified>
</cp:coreProperties>
</file>