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5" r:id="rId4"/>
    <p:sldId id="266" r:id="rId5"/>
    <p:sldId id="269" r:id="rId6"/>
    <p:sldId id="270" r:id="rId7"/>
    <p:sldId id="271" r:id="rId8"/>
    <p:sldId id="26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732C5D-F594-AF6F-9E8B-5ED30F754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51212A4-DFCB-F6A8-2AE4-F2BB6F0A2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6F369E-1F94-8464-36A1-780C862A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5E05C-AA9C-4FF9-1015-9733D5F0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45CA1A2-542A-7A48-C2B3-400614F0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44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9A87B9-0C3B-B261-707D-5E1F9F4D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0BC8CC-2B0D-1498-7DDC-BCD18FF42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1B93FD-0D76-A6DC-5034-855B50EA7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9AB4A4-3ED8-C8F6-BD7A-4CB90BB85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386DFE-E1BA-0CDA-AB3D-BC9329BD8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98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7B06EEF-FC6A-0705-A71C-F189D30C43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CCB532D-6511-DB99-6BBB-CAB26C0A1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6F5F78-62DD-C134-C0EB-8BC3BE6A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53C0A3-1691-AE34-AF42-F61E00A3E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95BCE2-EDAB-9DEA-89A1-9E8A1EA6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0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5857B1-D3B2-9C6E-678B-B47AFB14F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DF53EC-50A2-8C6B-1CD9-4732B18CF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64B80C-5625-0F0D-C7A6-E2AC1EC83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DA10E8-64C2-40A9-37CA-51F50124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1A9217-A6AD-5349-19AE-DECBD882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14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F6B9F-98D7-04BE-F92A-4AD780203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4F494B-2D2C-EFD5-290A-E112EFFB3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C0389B-4AD7-A86F-9B28-911508CA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55E4C0-2D51-E43E-1060-865148472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B56845-65E6-DCCC-A2EA-510FB5C87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58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F06B34-6991-88ED-C229-BD8F1AAA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FCFC94-247E-7FDA-25B5-65A359772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96DF96-380B-D0B3-C1B0-B3DDFE1E2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C77321-4F6D-1767-B895-11369D6F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80316C-11E2-DC58-E663-E93C4AFF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59BC09-1661-5AEB-A57F-01018C8E2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017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0125BC-03AB-21E4-505E-C6D9B448E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359447-1576-06A4-545C-53378F880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0750390-34F3-DEA4-55D2-441A5A370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A74080C-1E90-4C9A-C06B-2FA6587CF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49472B5-B85C-184C-E04B-88ADB25EC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70480DC-73C0-85AB-A415-5AA251A8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7541AA-5FC5-67D5-E272-0439186EF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16685FF-CA40-8C80-8475-982DCF14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79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3EADF5-2C78-5089-1063-DB08DA701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AD3937D-A7F3-4A96-AEE3-8E3E8C63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7E9E166-3D08-750F-F031-5114DE1F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2333FC-66C1-CC40-89A6-A8661BBA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54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755E5BB-92E6-F289-AA98-4688112A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17F7BE3-2146-80C2-8933-0A1BD4FC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5121E7-918D-6467-EF3F-09FE7799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7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ED4A0-892D-0360-B8CD-75E0676C9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7EE2C1-B10E-2369-CD78-88171C910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6E3A327-1155-EAB9-A7D4-9426AB27E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15E021-E6EE-F65F-B657-C2A7E4CE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846A80-58EB-7665-8706-632FD8A63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0ECAAB-547F-CB46-FBBF-D02428232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64341-1278-22A9-4D25-A49D94891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30AA5E3-E034-39C8-E42C-9E028F0D9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547BF1-1DAA-4378-206B-69648C41A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5D4696-4E0C-A930-3532-4B8475B44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E70246-7774-C6CF-516E-90E97520C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E33457-026D-56F7-1357-A8E0A7BF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73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264EC2A-B809-7E9E-59BD-95842B65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9E1CB6-D596-16B4-22E6-C91D56EB8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E882E0-398B-1DD6-79CB-9D9F43002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DCEF7-4ABD-4B06-AE8E-77560C387CAA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10C3DB-D746-CC81-CA4B-9AB58E1D6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82BA64-74DA-DB99-1078-9C7389600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0517D-B708-49F7-8CF9-59184A208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84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havica.cz/jsem-tvuj-muz-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cs/resource/72455638/z%C3%A1jmena-m%C5%AFj-tv%C5%AFj-sv%C5%AFj" TargetMode="External"/><Relationship Id="rId2" Type="http://schemas.openxmlformats.org/officeDocument/2006/relationships/hyperlink" Target="https://wordwall.net/cs/resource/72881235/%C4%8De%C5%A1tina-pro-cizince/p%C5%99ivlast%C5%88ovac%C3%AD-z%C3%A1jmena-m%C5%AFj-tv%C5%AFj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liveworksheets.com/node/6506429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b="1" u="sng" dirty="0"/>
              <a:t>Skloňování můj, tvůj, svůj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76120" y="3886200"/>
            <a:ext cx="2120280" cy="838944"/>
          </a:xfrm>
          <a:solidFill>
            <a:srgbClr val="0070C0"/>
          </a:solidFill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6. třída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24BE7-C3F7-719C-4020-38D02DCB95A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/>
              <a:t>Skloňování přivlastňovacích zájmen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F5BF731-A676-6233-A23D-B1DC2B5B1B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8404" y="2090946"/>
            <a:ext cx="11280424" cy="3688062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1D70EE49-4AE9-7950-5830-56512CE63920}"/>
              </a:ext>
            </a:extLst>
          </p:cNvPr>
          <p:cNvSpPr txBox="1"/>
          <p:nvPr/>
        </p:nvSpPr>
        <p:spPr>
          <a:xfrm>
            <a:off x="2635758" y="5624945"/>
            <a:ext cx="840105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https://www.nohavica.cz/jsem-tvuj-muz-2/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05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/>
              <a:t>Skloňování můj – podle mladý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8840" y="1825635"/>
            <a:ext cx="8280920" cy="466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F52A9454-1F0D-D192-4C79-9413FC4CA7D3}"/>
              </a:ext>
            </a:extLst>
          </p:cNvPr>
          <p:cNvSpPr txBox="1"/>
          <p:nvPr/>
        </p:nvSpPr>
        <p:spPr>
          <a:xfrm>
            <a:off x="9573768" y="2176272"/>
            <a:ext cx="2121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Delší tvary podle vzoru </a:t>
            </a:r>
            <a:r>
              <a:rPr lang="cs-CZ" sz="2400" b="1" dirty="0">
                <a:highlight>
                  <a:srgbClr val="00FFFF"/>
                </a:highlight>
              </a:rPr>
              <a:t>mladý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33C817-0397-94BE-00F1-5F7B2ACE52F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/>
              <a:t>Procvičování učiva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D1D507-2A55-1C31-006E-8F9953080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Skloňování MŮJ, TVŮJ, SVŮJ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Skloňování MŮJ, TVŮJ, SVŮJ 2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4"/>
              </a:rPr>
              <a:t>Skloňování MŮJ, TVŮJ, SVŮJ 3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8E6EDB2-5B6A-9F1A-CC46-1A83C74F42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2734" y="588137"/>
            <a:ext cx="2381250" cy="238125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0F833068-521F-C6BD-E744-B1F169B253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3267" y="2923794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0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91AD46-42BA-3A92-3178-0119C56B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771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cs-CZ" dirty="0">
                <a:effectLst/>
              </a:rPr>
              <a:t>Zájmeno „svůj“ se skloňuje </a:t>
            </a:r>
            <a:br>
              <a:rPr lang="cs-CZ" dirty="0">
                <a:effectLst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719836-B4A7-6BE6-C525-C95F2F56F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ighlight>
                  <a:srgbClr val="00FFFF"/>
                </a:highlight>
              </a:rPr>
              <a:t>podle vzoru „mladý“ </a:t>
            </a:r>
            <a:r>
              <a:rPr lang="cs-CZ" dirty="0"/>
              <a:t>(s výjimkami v 1. a 4. pádě), přivlastňuje podmětu a vyjadřuje vztah k původci děje. V jednotném čísle má tvary: </a:t>
            </a:r>
            <a:r>
              <a:rPr lang="cs-CZ" i="1" dirty="0"/>
              <a:t>svůj/svá/své</a:t>
            </a:r>
            <a:r>
              <a:rPr lang="cs-CZ" dirty="0"/>
              <a:t> (1.p.), </a:t>
            </a:r>
            <a:r>
              <a:rPr lang="cs-CZ" i="1" dirty="0"/>
              <a:t>svého/své</a:t>
            </a:r>
            <a:r>
              <a:rPr lang="cs-CZ" dirty="0"/>
              <a:t> (2.p.), </a:t>
            </a:r>
            <a:r>
              <a:rPr lang="cs-CZ" i="1" dirty="0"/>
              <a:t>svému/své</a:t>
            </a:r>
            <a:r>
              <a:rPr lang="cs-CZ" dirty="0"/>
              <a:t> (3.p.), </a:t>
            </a:r>
            <a:r>
              <a:rPr lang="cs-CZ" i="1" dirty="0"/>
              <a:t>svůj, svého/svou/své</a:t>
            </a:r>
            <a:r>
              <a:rPr lang="cs-CZ" dirty="0"/>
              <a:t> (4.p.), </a:t>
            </a:r>
            <a:r>
              <a:rPr lang="cs-CZ" i="1" dirty="0"/>
              <a:t>svém/své</a:t>
            </a:r>
            <a:r>
              <a:rPr lang="cs-CZ" dirty="0"/>
              <a:t> (6.p.), </a:t>
            </a:r>
            <a:r>
              <a:rPr lang="cs-CZ" i="1" dirty="0"/>
              <a:t>svým/svou</a:t>
            </a:r>
            <a:r>
              <a:rPr lang="cs-CZ" dirty="0"/>
              <a:t> (7.p.). V množném čísle jsou tvary: </a:t>
            </a:r>
            <a:r>
              <a:rPr lang="cs-CZ" i="1" dirty="0"/>
              <a:t>sví, své/své/svá</a:t>
            </a:r>
            <a:r>
              <a:rPr lang="cs-CZ" dirty="0"/>
              <a:t> (1.p.)</a:t>
            </a:r>
          </a:p>
          <a:p>
            <a:r>
              <a:rPr lang="cs-CZ" b="1" dirty="0"/>
              <a:t>Použití:</a:t>
            </a:r>
            <a:r>
              <a:rPr lang="cs-CZ" dirty="0"/>
              <a:t> Používá se, pokud </a:t>
            </a:r>
            <a:r>
              <a:rPr lang="cs-CZ" dirty="0">
                <a:highlight>
                  <a:srgbClr val="00FFFF"/>
                </a:highlight>
              </a:rPr>
              <a:t>podmět věty přivlastňuje něco sám sobě </a:t>
            </a:r>
            <a:r>
              <a:rPr lang="cs-CZ" dirty="0"/>
              <a:t>(např. </a:t>
            </a:r>
            <a:r>
              <a:rPr lang="cs-CZ" b="1" i="1" dirty="0">
                <a:highlight>
                  <a:srgbClr val="00FFFF"/>
                </a:highlight>
              </a:rPr>
              <a:t>On vidí svého psa</a:t>
            </a:r>
            <a:r>
              <a:rPr lang="cs-CZ" dirty="0"/>
              <a:t>), nikoliv pro přivlastnění někomu jinému.</a:t>
            </a:r>
          </a:p>
          <a:p>
            <a:r>
              <a:rPr lang="cs-CZ" b="1" dirty="0"/>
              <a:t>Vzor:</a:t>
            </a:r>
            <a:r>
              <a:rPr lang="cs-CZ" dirty="0"/>
              <a:t> Skloňuje se jako přídavné jméno </a:t>
            </a:r>
            <a:r>
              <a:rPr lang="cs-CZ" i="1" dirty="0"/>
              <a:t>mladý</a:t>
            </a:r>
            <a:r>
              <a:rPr lang="cs-CZ" dirty="0"/>
              <a:t>, s tím, že v 1. a 4. pádě jednotného čísla má tvary stažené (</a:t>
            </a:r>
            <a:r>
              <a:rPr lang="cs-CZ" i="1" dirty="0"/>
              <a:t>svůj, svá, své</a:t>
            </a:r>
            <a:r>
              <a:rPr lang="cs-CZ" dirty="0"/>
              <a:t>) nebo nestažené (</a:t>
            </a:r>
            <a:r>
              <a:rPr lang="cs-CZ" i="1" dirty="0"/>
              <a:t>svoje</a:t>
            </a:r>
            <a:r>
              <a:rPr lang="cs-CZ" dirty="0"/>
              <a:t> u středního rodu).</a:t>
            </a:r>
          </a:p>
        </p:txBody>
      </p:sp>
    </p:spTree>
    <p:extLst>
      <p:ext uri="{BB962C8B-B14F-4D97-AF65-F5344CB8AC3E}">
        <p14:creationId xmlns:p14="http://schemas.microsoft.com/office/powerpoint/2010/main" val="921829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C1F33-5F77-F52A-42D5-4EE7AC4C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0EDE9089-3C2A-41AB-19AE-D423B06510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3226" y="365125"/>
            <a:ext cx="10413309" cy="57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7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1B92EC-1686-B43B-4C21-3D83830C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ABDEADE-6F59-A4C7-E8B3-C1F40DD21B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485" y="280288"/>
            <a:ext cx="10697315" cy="607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434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/>
              <a:t>Doplňte i/í, y/ý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 m__m bratrem, o m__ch službách, m__ kamarádi, bez m__ch sester, s </a:t>
            </a:r>
            <a:r>
              <a:rPr lang="cs-CZ" dirty="0" err="1"/>
              <a:t>tv</a:t>
            </a:r>
            <a:r>
              <a:rPr lang="cs-CZ" dirty="0"/>
              <a:t>__m perem, </a:t>
            </a:r>
            <a:r>
              <a:rPr lang="cs-CZ" dirty="0" err="1"/>
              <a:t>tv</a:t>
            </a:r>
            <a:r>
              <a:rPr lang="cs-CZ" dirty="0"/>
              <a:t>__ zastánci, se </a:t>
            </a:r>
            <a:r>
              <a:rPr lang="cs-CZ" dirty="0" err="1"/>
              <a:t>sv__m</a:t>
            </a:r>
            <a:r>
              <a:rPr lang="cs-CZ" dirty="0"/>
              <a:t> sešitem, s m__m__ dětmi, k m__m přátelům, s </a:t>
            </a:r>
            <a:r>
              <a:rPr lang="cs-CZ" dirty="0" err="1"/>
              <a:t>tv</a:t>
            </a:r>
            <a:r>
              <a:rPr lang="cs-CZ" dirty="0"/>
              <a:t>__m batohem, s m__m__ sestrami, o m__ch pocitech, m__m domovem, </a:t>
            </a:r>
            <a:r>
              <a:rPr lang="cs-CZ" dirty="0" err="1"/>
              <a:t>sv__m</a:t>
            </a:r>
            <a:r>
              <a:rPr lang="cs-CZ" dirty="0"/>
              <a:t>__ houslemi, </a:t>
            </a:r>
            <a:r>
              <a:rPr lang="cs-CZ" dirty="0" err="1"/>
              <a:t>sv__ch</a:t>
            </a:r>
            <a:r>
              <a:rPr lang="cs-CZ" dirty="0"/>
              <a:t> dětí, s m__m autem.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330</Words>
  <Application>Microsoft Office PowerPoint</Application>
  <PresentationFormat>Širokoúhlá obrazovka</PresentationFormat>
  <Paragraphs>18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Skloňování můj, tvůj, svůj</vt:lpstr>
      <vt:lpstr>Skloňování přivlastňovacích zájmen </vt:lpstr>
      <vt:lpstr>Skloňování můj – podle mladý</vt:lpstr>
      <vt:lpstr>Procvičování učiva</vt:lpstr>
      <vt:lpstr>Zájmeno „svůj“ se skloňuje  </vt:lpstr>
      <vt:lpstr>Prezentace aplikace PowerPoint</vt:lpstr>
      <vt:lpstr>Prezentace aplikace PowerPoint</vt:lpstr>
      <vt:lpstr>Doplňte i/í, y/ý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Bednář</dc:creator>
  <cp:lastModifiedBy>Milan Bednář</cp:lastModifiedBy>
  <cp:revision>4</cp:revision>
  <dcterms:created xsi:type="dcterms:W3CDTF">2026-03-08T19:23:14Z</dcterms:created>
  <dcterms:modified xsi:type="dcterms:W3CDTF">2026-03-11T15:03:54Z</dcterms:modified>
</cp:coreProperties>
</file>