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  <p:sldId id="258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1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1135-FA18-42E5-891C-2047D2737A3E}" type="datetimeFigureOut">
              <a:rPr lang="cs-CZ" smtClean="0"/>
              <a:t>23.02.2023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D8E25-3201-4744-ADB8-9C4DD02F58D3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0677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1135-FA18-42E5-891C-2047D2737A3E}" type="datetimeFigureOut">
              <a:rPr lang="cs-CZ" smtClean="0"/>
              <a:t>23.02.2023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D8E25-3201-4744-ADB8-9C4DD02F58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6949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1135-FA18-42E5-891C-2047D2737A3E}" type="datetimeFigureOut">
              <a:rPr lang="cs-CZ" smtClean="0"/>
              <a:t>23.02.2023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D8E25-3201-4744-ADB8-9C4DD02F58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2921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1135-FA18-42E5-891C-2047D2737A3E}" type="datetimeFigureOut">
              <a:rPr lang="cs-CZ" smtClean="0"/>
              <a:t>23.02.2023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D8E25-3201-4744-ADB8-9C4DD02F58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779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1135-FA18-42E5-891C-2047D2737A3E}" type="datetimeFigureOut">
              <a:rPr lang="cs-CZ" smtClean="0"/>
              <a:t>23.02.2023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D8E25-3201-4744-ADB8-9C4DD02F58D3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9884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1135-FA18-42E5-891C-2047D2737A3E}" type="datetimeFigureOut">
              <a:rPr lang="cs-CZ" smtClean="0"/>
              <a:t>23.02.2023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D8E25-3201-4744-ADB8-9C4DD02F58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7097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1135-FA18-42E5-891C-2047D2737A3E}" type="datetimeFigureOut">
              <a:rPr lang="cs-CZ" smtClean="0"/>
              <a:t>23.02.2023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D8E25-3201-4744-ADB8-9C4DD02F58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206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1135-FA18-42E5-891C-2047D2737A3E}" type="datetimeFigureOut">
              <a:rPr lang="cs-CZ" smtClean="0"/>
              <a:t>23.02.2023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D8E25-3201-4744-ADB8-9C4DD02F58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9426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1135-FA18-42E5-891C-2047D2737A3E}" type="datetimeFigureOut">
              <a:rPr lang="cs-CZ" smtClean="0"/>
              <a:t>23.02.2023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D8E25-3201-4744-ADB8-9C4DD02F58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0351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5891135-FA18-42E5-891C-2047D2737A3E}" type="datetimeFigureOut">
              <a:rPr lang="cs-CZ" smtClean="0"/>
              <a:t>23.02.2023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AD8E25-3201-4744-ADB8-9C4DD02F58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9700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1135-FA18-42E5-891C-2047D2737A3E}" type="datetimeFigureOut">
              <a:rPr lang="cs-CZ" smtClean="0"/>
              <a:t>23.02.2023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D8E25-3201-4744-ADB8-9C4DD02F58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2485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5891135-FA18-42E5-891C-2047D2737A3E}" type="datetimeFigureOut">
              <a:rPr lang="cs-CZ" smtClean="0"/>
              <a:t>23.02.2023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8AD8E25-3201-4744-ADB8-9C4DD02F58D3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7029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69FC8D-9EA2-F0D1-F23E-E2C63925E9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Skloňování zájmen ON, ONA, ONO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F95595F-2C17-669B-D0A7-0B45BF4EBD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6. třída </a:t>
            </a:r>
          </a:p>
        </p:txBody>
      </p:sp>
    </p:spTree>
    <p:extLst>
      <p:ext uri="{BB962C8B-B14F-4D97-AF65-F5344CB8AC3E}">
        <p14:creationId xmlns:p14="http://schemas.microsoft.com/office/powerpoint/2010/main" val="3919814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19536" y="188640"/>
            <a:ext cx="8075240" cy="940966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/>
              <a:t>Skloňování zájmen</a:t>
            </a:r>
            <a:r>
              <a:rPr lang="cs-CZ" sz="3200" dirty="0">
                <a:solidFill>
                  <a:srgbClr val="C00000"/>
                </a:solidFill>
              </a:rPr>
              <a:t> </a:t>
            </a:r>
            <a:r>
              <a:rPr lang="cs-CZ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on, ona, ono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5350273"/>
              </p:ext>
            </p:extLst>
          </p:nvPr>
        </p:nvGraphicFramePr>
        <p:xfrm>
          <a:off x="2711514" y="1331158"/>
          <a:ext cx="6840759" cy="49359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149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0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849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1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rgbClr val="C00000"/>
                          </a:solidFill>
                          <a:effectLst/>
                        </a:rPr>
                        <a:t>On</a:t>
                      </a:r>
                      <a:endParaRPr lang="cs-CZ" sz="24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0" marR="6700" marT="6700" marB="67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rgbClr val="C00000"/>
                          </a:solidFill>
                          <a:effectLst/>
                        </a:rPr>
                        <a:t>Ona</a:t>
                      </a:r>
                      <a:endParaRPr lang="cs-CZ" sz="24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0" marR="6700" marT="6700" marB="67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rgbClr val="C00000"/>
                          </a:solidFill>
                          <a:effectLst/>
                        </a:rPr>
                        <a:t>Ono   </a:t>
                      </a:r>
                      <a:endParaRPr lang="cs-CZ" sz="24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0" marR="6700" marT="6700" marB="670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9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on</a:t>
                      </a:r>
                      <a:endParaRPr lang="cs-CZ" sz="2400" b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00" marR="6700" marT="6700" marB="670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Arial" pitchFamily="34" charset="0"/>
                          <a:cs typeface="Arial" pitchFamily="34" charset="0"/>
                        </a:rPr>
                        <a:t>ona</a:t>
                      </a:r>
                      <a:endParaRPr lang="cs-CZ" sz="24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00" marR="6700" marT="6700" marB="670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Arial" pitchFamily="34" charset="0"/>
                          <a:cs typeface="Arial" pitchFamily="34" charset="0"/>
                        </a:rPr>
                        <a:t>ono</a:t>
                      </a:r>
                      <a:endParaRPr lang="cs-CZ" sz="24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00" marR="6700" marT="6700" marB="670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jeho/něho, ho</a:t>
                      </a:r>
                      <a:endParaRPr lang="cs-CZ" sz="2400" b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00" marR="6700" marT="6700" marB="670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Arial" pitchFamily="34" charset="0"/>
                          <a:cs typeface="Arial" pitchFamily="34" charset="0"/>
                        </a:rPr>
                        <a:t>jí/ní</a:t>
                      </a:r>
                      <a:endParaRPr lang="cs-CZ" sz="24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00" marR="6700" marT="6700" marB="670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Arial" pitchFamily="34" charset="0"/>
                          <a:cs typeface="Arial" pitchFamily="34" charset="0"/>
                        </a:rPr>
                        <a:t>jeho/něho, ho</a:t>
                      </a:r>
                      <a:endParaRPr lang="cs-CZ" sz="24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00" marR="6700" marT="6700" marB="670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57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jej/něj</a:t>
                      </a:r>
                      <a:endParaRPr lang="cs-CZ" sz="2400" b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00" marR="6700" marT="6700" marB="670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cs-CZ" sz="24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700" marR="6700" marT="6700" marB="670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Arial" pitchFamily="34" charset="0"/>
                          <a:cs typeface="Arial" pitchFamily="34" charset="0"/>
                        </a:rPr>
                        <a:t>jej/něj</a:t>
                      </a:r>
                      <a:endParaRPr lang="cs-CZ" sz="24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00" marR="6700" marT="6700" marB="670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3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jemu/němu, mu</a:t>
                      </a:r>
                      <a:endParaRPr lang="cs-CZ" sz="2400" b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00" marR="6700" marT="6700" marB="670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Arial" pitchFamily="34" charset="0"/>
                          <a:cs typeface="Arial" pitchFamily="34" charset="0"/>
                        </a:rPr>
                        <a:t>jí/ní</a:t>
                      </a:r>
                      <a:endParaRPr lang="cs-CZ" sz="24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00" marR="6700" marT="6700" marB="670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Arial" pitchFamily="34" charset="0"/>
                          <a:cs typeface="Arial" pitchFamily="34" charset="0"/>
                        </a:rPr>
                        <a:t>jemu/němu, mu</a:t>
                      </a:r>
                      <a:endParaRPr lang="cs-CZ" sz="24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00" marR="6700" marT="6700" marB="670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57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jeho/něho, ho</a:t>
                      </a:r>
                      <a:endParaRPr lang="cs-CZ" sz="2400" b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00" marR="6700" marT="6700" marB="670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Arial" pitchFamily="34" charset="0"/>
                          <a:cs typeface="Arial" pitchFamily="34" charset="0"/>
                        </a:rPr>
                        <a:t>ji/ni</a:t>
                      </a:r>
                      <a:endParaRPr lang="cs-CZ" sz="24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00" marR="6700" marT="6700" marB="670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Arial" pitchFamily="34" charset="0"/>
                          <a:cs typeface="Arial" pitchFamily="34" charset="0"/>
                        </a:rPr>
                        <a:t>je/ně, ho</a:t>
                      </a:r>
                      <a:endParaRPr lang="cs-CZ" sz="24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00" marR="6700" marT="6700" marB="670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57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jej/něj</a:t>
                      </a:r>
                      <a:endParaRPr lang="cs-CZ" sz="2400" b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00" marR="6700" marT="6700" marB="670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cs-CZ" sz="24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700" marR="6700" marT="6700" marB="670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Arial" pitchFamily="34" charset="0"/>
                          <a:cs typeface="Arial" pitchFamily="34" charset="0"/>
                        </a:rPr>
                        <a:t>jej/něj</a:t>
                      </a:r>
                      <a:endParaRPr lang="cs-CZ" sz="24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00" marR="6700" marT="6700" marB="670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57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cs-CZ" sz="2400" b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00" marR="6700" marT="6700" marB="670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cs-CZ" sz="24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00" marR="6700" marT="6700" marB="670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cs-CZ" sz="24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00" marR="6700" marT="6700" marB="670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29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 něm</a:t>
                      </a:r>
                      <a:endParaRPr lang="cs-CZ" sz="2400" b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00" marR="6700" marT="6700" marB="670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Arial" pitchFamily="34" charset="0"/>
                          <a:cs typeface="Arial" pitchFamily="34" charset="0"/>
                        </a:rPr>
                        <a:t>o ní</a:t>
                      </a:r>
                      <a:endParaRPr lang="cs-CZ" sz="24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00" marR="6700" marT="6700" marB="670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Arial" pitchFamily="34" charset="0"/>
                          <a:cs typeface="Arial" pitchFamily="34" charset="0"/>
                        </a:rPr>
                        <a:t>o něm</a:t>
                      </a:r>
                      <a:endParaRPr lang="cs-CZ" sz="24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00" marR="6700" marT="6700" marB="670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3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jím/ním</a:t>
                      </a:r>
                      <a:endParaRPr lang="cs-CZ" sz="2400" b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00" marR="6700" marT="6700" marB="670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Arial" pitchFamily="34" charset="0"/>
                          <a:cs typeface="Arial" pitchFamily="34" charset="0"/>
                        </a:rPr>
                        <a:t>jí/ní</a:t>
                      </a:r>
                      <a:endParaRPr lang="cs-CZ" sz="24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00" marR="6700" marT="6700" marB="670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jím/ním</a:t>
                      </a:r>
                      <a:endParaRPr lang="cs-CZ" sz="2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00" marR="6700" marT="6700" marB="670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8216204"/>
              </p:ext>
            </p:extLst>
          </p:nvPr>
        </p:nvGraphicFramePr>
        <p:xfrm>
          <a:off x="1343362" y="1314851"/>
          <a:ext cx="1368152" cy="49685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61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cs-CZ" sz="11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58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rgbClr val="C00000"/>
                          </a:solidFill>
                          <a:effectLst/>
                        </a:rPr>
                        <a:t>1. pád</a:t>
                      </a:r>
                      <a:endParaRPr lang="cs-CZ" sz="24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5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rgbClr val="C00000"/>
                          </a:solidFill>
                          <a:effectLst/>
                        </a:rPr>
                        <a:t>2. pád</a:t>
                      </a:r>
                      <a:endParaRPr lang="cs-CZ" sz="24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1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cs-CZ" sz="2400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43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rgbClr val="C00000"/>
                          </a:solidFill>
                          <a:effectLst/>
                        </a:rPr>
                        <a:t>3. pád</a:t>
                      </a:r>
                      <a:endParaRPr lang="cs-CZ" sz="24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80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rgbClr val="C00000"/>
                          </a:solidFill>
                          <a:effectLst/>
                        </a:rPr>
                        <a:t>4. pád</a:t>
                      </a:r>
                      <a:endParaRPr lang="cs-CZ" sz="24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80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cs-CZ" sz="2400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10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rgbClr val="C00000"/>
                          </a:solidFill>
                          <a:effectLst/>
                        </a:rPr>
                        <a:t>5. pád</a:t>
                      </a:r>
                      <a:endParaRPr lang="cs-CZ" sz="24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80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rgbClr val="C00000"/>
                          </a:solidFill>
                          <a:effectLst/>
                        </a:rPr>
                        <a:t>6. pád</a:t>
                      </a:r>
                      <a:endParaRPr lang="cs-CZ" sz="24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5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C00000"/>
                          </a:solidFill>
                          <a:effectLst/>
                        </a:rPr>
                        <a:t>7. pád</a:t>
                      </a:r>
                      <a:endParaRPr lang="cs-CZ" sz="24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3214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35560" y="404664"/>
            <a:ext cx="8075240" cy="1012974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/>
              <a:t>Skloňování zájmen </a:t>
            </a:r>
            <a:r>
              <a:rPr lang="cs-CZ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oni, ony, ona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4035560"/>
              </p:ext>
            </p:extLst>
          </p:nvPr>
        </p:nvGraphicFramePr>
        <p:xfrm>
          <a:off x="1597968" y="1417638"/>
          <a:ext cx="1368152" cy="47754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97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rgbClr val="C00000"/>
                          </a:solidFill>
                          <a:effectLst/>
                        </a:rPr>
                        <a:t>1. pád</a:t>
                      </a:r>
                      <a:endParaRPr lang="cs-CZ" sz="24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cs-CZ" sz="2400" dirty="0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97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rgbClr val="C00000"/>
                          </a:solidFill>
                          <a:effectLst/>
                        </a:rPr>
                        <a:t>2. pád</a:t>
                      </a:r>
                      <a:endParaRPr lang="cs-CZ" sz="24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27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rgbClr val="C00000"/>
                          </a:solidFill>
                          <a:effectLst/>
                        </a:rPr>
                        <a:t>3. pád</a:t>
                      </a:r>
                      <a:endParaRPr lang="cs-CZ" sz="24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97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rgbClr val="C00000"/>
                          </a:solidFill>
                          <a:effectLst/>
                        </a:rPr>
                        <a:t>4. pád</a:t>
                      </a:r>
                      <a:endParaRPr lang="cs-CZ" sz="24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97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rgbClr val="C00000"/>
                          </a:solidFill>
                          <a:effectLst/>
                        </a:rPr>
                        <a:t>5. pád</a:t>
                      </a:r>
                      <a:endParaRPr lang="cs-CZ" sz="24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97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rgbClr val="C00000"/>
                          </a:solidFill>
                          <a:effectLst/>
                        </a:rPr>
                        <a:t>6. pád</a:t>
                      </a:r>
                      <a:endParaRPr lang="cs-CZ" sz="24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97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C00000"/>
                          </a:solidFill>
                          <a:effectLst/>
                        </a:rPr>
                        <a:t>7. pád</a:t>
                      </a:r>
                      <a:endParaRPr lang="cs-CZ" sz="24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7200639"/>
              </p:ext>
            </p:extLst>
          </p:nvPr>
        </p:nvGraphicFramePr>
        <p:xfrm>
          <a:off x="2966120" y="1417638"/>
          <a:ext cx="6635082" cy="47525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36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56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56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4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oni</a:t>
                      </a:r>
                      <a:endParaRPr lang="cs-CZ" sz="24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ony</a:t>
                      </a:r>
                      <a:endParaRPr lang="cs-CZ" sz="24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ona</a:t>
                      </a:r>
                      <a:endParaRPr lang="cs-CZ" sz="24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ony (neživ.)</a:t>
                      </a:r>
                      <a:endParaRPr lang="cs-CZ" sz="2400" b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cs-CZ" sz="24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cs-CZ" sz="24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jich/nich</a:t>
                      </a:r>
                      <a:endParaRPr lang="cs-CZ" sz="2400" b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Arial" pitchFamily="34" charset="0"/>
                          <a:cs typeface="Arial" pitchFamily="34" charset="0"/>
                        </a:rPr>
                        <a:t>jich/nich</a:t>
                      </a:r>
                      <a:endParaRPr lang="cs-CZ" sz="24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Arial" pitchFamily="34" charset="0"/>
                          <a:cs typeface="Arial" pitchFamily="34" charset="0"/>
                        </a:rPr>
                        <a:t>jich/nich</a:t>
                      </a:r>
                      <a:endParaRPr lang="cs-CZ" sz="24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jim/nim</a:t>
                      </a:r>
                      <a:endParaRPr lang="cs-CZ" sz="2400" b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Arial" pitchFamily="34" charset="0"/>
                          <a:cs typeface="Arial" pitchFamily="34" charset="0"/>
                        </a:rPr>
                        <a:t>jim/nim</a:t>
                      </a:r>
                      <a:endParaRPr lang="cs-CZ" sz="24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Arial" pitchFamily="34" charset="0"/>
                          <a:cs typeface="Arial" pitchFamily="34" charset="0"/>
                        </a:rPr>
                        <a:t>jim/nim</a:t>
                      </a:r>
                      <a:endParaRPr lang="cs-CZ" sz="24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je/ně</a:t>
                      </a:r>
                      <a:endParaRPr lang="cs-CZ" sz="2400" b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Arial" pitchFamily="34" charset="0"/>
                          <a:cs typeface="Arial" pitchFamily="34" charset="0"/>
                        </a:rPr>
                        <a:t>je/ně</a:t>
                      </a:r>
                      <a:endParaRPr lang="cs-CZ" sz="24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Arial" pitchFamily="34" charset="0"/>
                          <a:cs typeface="Arial" pitchFamily="34" charset="0"/>
                        </a:rPr>
                        <a:t>je/ně</a:t>
                      </a:r>
                      <a:endParaRPr lang="cs-CZ" sz="24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cs-CZ" sz="2400" b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cs-CZ" sz="24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cs-CZ" sz="24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 nich</a:t>
                      </a:r>
                      <a:endParaRPr lang="cs-CZ" sz="2400" b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Arial" pitchFamily="34" charset="0"/>
                          <a:cs typeface="Arial" pitchFamily="34" charset="0"/>
                        </a:rPr>
                        <a:t>o nich</a:t>
                      </a:r>
                      <a:endParaRPr lang="cs-CZ" sz="24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Arial" pitchFamily="34" charset="0"/>
                          <a:cs typeface="Arial" pitchFamily="34" charset="0"/>
                        </a:rPr>
                        <a:t>o nich</a:t>
                      </a:r>
                      <a:endParaRPr lang="cs-CZ" sz="24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jimi/nimi</a:t>
                      </a:r>
                      <a:endParaRPr lang="cs-CZ" sz="2400" b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Arial" pitchFamily="34" charset="0"/>
                          <a:cs typeface="Arial" pitchFamily="34" charset="0"/>
                        </a:rPr>
                        <a:t>jimi/nimi</a:t>
                      </a:r>
                      <a:endParaRPr lang="cs-CZ" sz="24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jimi/nimi</a:t>
                      </a:r>
                      <a:endParaRPr lang="cs-CZ" sz="2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0467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Pravopis zájmen ON, ONA, ONO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po předložkách je na začátku tvarů zájmen ON, ONA, ONO místo J souhláska Ň </a:t>
            </a:r>
          </a:p>
          <a:p>
            <a:r>
              <a:rPr lang="cs-CZ" sz="2400" b="1" dirty="0">
                <a:solidFill>
                  <a:srgbClr val="FF0000"/>
                </a:solidFill>
              </a:rPr>
              <a:t>OD NĚHO, K NÍ, PRO NĚ, O  NICH</a:t>
            </a:r>
          </a:p>
          <a:p>
            <a:pPr marL="274320" lvl="4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</a:pPr>
            <a:r>
              <a:rPr lang="cs-CZ" sz="2800" b="1" u="sng" dirty="0">
                <a:solidFill>
                  <a:srgbClr val="006600"/>
                </a:solidFill>
              </a:rPr>
              <a:t>POZOR NA SPRÁVNOU DÉLKU SAMOHLÁSKY</a:t>
            </a:r>
          </a:p>
          <a:p>
            <a:pPr fontAlgn="t"/>
            <a:endParaRPr lang="cs-CZ" b="1" dirty="0"/>
          </a:p>
          <a:p>
            <a:endParaRPr lang="cs-CZ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644843"/>
              </p:ext>
            </p:extLst>
          </p:nvPr>
        </p:nvGraphicFramePr>
        <p:xfrm>
          <a:off x="1266825" y="3657599"/>
          <a:ext cx="9410700" cy="1743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2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5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00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41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7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71538">
                <a:tc>
                  <a:txBody>
                    <a:bodyPr/>
                    <a:lstStyle/>
                    <a:p>
                      <a:r>
                        <a:rPr lang="cs-CZ" sz="2400" b="1" dirty="0"/>
                        <a:t>TÉ</a:t>
                      </a:r>
                      <a:r>
                        <a:rPr lang="cs-CZ" sz="2400" b="1" baseline="0" dirty="0"/>
                        <a:t> – JÍ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1" dirty="0"/>
                        <a:t>TOU – JÍ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1" dirty="0"/>
                        <a:t>TÍM - JÍM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1" dirty="0"/>
                        <a:t>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1538">
                <a:tc>
                  <a:txBody>
                    <a:bodyPr/>
                    <a:lstStyle/>
                    <a:p>
                      <a:r>
                        <a:rPr lang="cs-CZ" sz="2400" b="1" dirty="0"/>
                        <a:t>TU –</a:t>
                      </a:r>
                      <a:r>
                        <a:rPr lang="cs-CZ" sz="2400" b="1" baseline="0" dirty="0"/>
                        <a:t> JI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1" dirty="0"/>
                        <a:t>TĚM – JIM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/>
                        <a:t>TĚCH – JICH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/>
                        <a:t>TĚMI</a:t>
                      </a:r>
                      <a:r>
                        <a:rPr lang="cs-CZ" sz="2000" b="1" baseline="0" dirty="0"/>
                        <a:t> - JIMI</a:t>
                      </a:r>
                      <a:endParaRPr lang="cs-C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19536" y="332656"/>
            <a:ext cx="8291264" cy="1224136"/>
          </a:xfrm>
        </p:spPr>
        <p:txBody>
          <a:bodyPr/>
          <a:lstStyle/>
          <a:p>
            <a:r>
              <a:rPr lang="cs-CZ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Doplň do vět postupně tvary zájmen on, ona, oni. </a:t>
            </a:r>
            <a:endParaRPr lang="cs-CZ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79576" y="1700808"/>
            <a:ext cx="7931224" cy="43189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>
                <a:latin typeface="Arial" pitchFamily="34" charset="0"/>
                <a:cs typeface="Arial" pitchFamily="34" charset="0"/>
              </a:rPr>
              <a:t> O....................................... se hodně mluvilo. </a:t>
            </a:r>
          </a:p>
          <a:p>
            <a:pPr marL="0" indent="0">
              <a:buNone/>
            </a:pPr>
            <a:r>
              <a:rPr lang="cs-CZ" dirty="0">
                <a:latin typeface="Arial" pitchFamily="34" charset="0"/>
                <a:cs typeface="Arial" pitchFamily="34" charset="0"/>
              </a:rPr>
              <a:t> Na .......................................  se nemůžeš nikdy spolehnout.</a:t>
            </a:r>
          </a:p>
          <a:p>
            <a:pPr marL="0" indent="0">
              <a:buNone/>
            </a:pPr>
            <a:r>
              <a:rPr lang="cs-CZ" dirty="0">
                <a:latin typeface="Arial" pitchFamily="34" charset="0"/>
                <a:cs typeface="Arial" pitchFamily="34" charset="0"/>
              </a:rPr>
              <a:t> Zacházej s .......................................opatrně.</a:t>
            </a:r>
          </a:p>
          <a:p>
            <a:pPr marL="0" indent="0">
              <a:buNone/>
            </a:pPr>
            <a:r>
              <a:rPr lang="cs-CZ" dirty="0">
                <a:latin typeface="Arial" pitchFamily="34" charset="0"/>
                <a:cs typeface="Arial" pitchFamily="34" charset="0"/>
              </a:rPr>
              <a:t> Pro ....................................... je vždycky všechno málo.</a:t>
            </a:r>
          </a:p>
          <a:p>
            <a:pPr marL="0" indent="0">
              <a:buNone/>
            </a:pPr>
            <a:r>
              <a:rPr lang="cs-CZ" dirty="0">
                <a:latin typeface="Arial" pitchFamily="34" charset="0"/>
                <a:cs typeface="Arial" pitchFamily="34" charset="0"/>
              </a:rPr>
              <a:t> Byli jsme u ....................................... doma poprvé.</a:t>
            </a:r>
          </a:p>
          <a:p>
            <a:pPr marL="0" indent="0">
              <a:buNone/>
            </a:pPr>
            <a:r>
              <a:rPr lang="cs-CZ" dirty="0">
                <a:latin typeface="Arial" pitchFamily="34" charset="0"/>
                <a:cs typeface="Arial" pitchFamily="34" charset="0"/>
              </a:rPr>
              <a:t> S ....................................... jsem si výborně rozuměl.</a:t>
            </a:r>
          </a:p>
          <a:p>
            <a:pPr marL="0" indent="0">
              <a:buNone/>
            </a:pPr>
            <a:r>
              <a:rPr lang="cs-CZ" dirty="0">
                <a:latin typeface="Arial" pitchFamily="34" charset="0"/>
                <a:cs typeface="Arial" pitchFamily="34" charset="0"/>
              </a:rPr>
              <a:t> Proč se ....................................... tak bojíš? </a:t>
            </a:r>
          </a:p>
          <a:p>
            <a:pPr marL="0" indent="0">
              <a:buNone/>
            </a:pPr>
            <a:r>
              <a:rPr lang="cs-CZ" dirty="0">
                <a:latin typeface="Arial" pitchFamily="34" charset="0"/>
                <a:cs typeface="Arial" pitchFamily="34" charset="0"/>
              </a:rPr>
              <a:t> Kvůli ....................................... se už netrap.</a:t>
            </a:r>
          </a:p>
          <a:p>
            <a:pPr marL="0" indent="0">
              <a:buNone/>
            </a:pPr>
            <a:r>
              <a:rPr lang="cs-CZ" dirty="0">
                <a:latin typeface="Arial" pitchFamily="34" charset="0"/>
                <a:cs typeface="Arial" pitchFamily="34" charset="0"/>
              </a:rPr>
              <a:t>.......................................  se o nic nepros.</a:t>
            </a:r>
          </a:p>
          <a:p>
            <a:pPr marL="0" indent="0">
              <a:buNone/>
            </a:pPr>
            <a:r>
              <a:rPr lang="cs-CZ" dirty="0">
                <a:latin typeface="Arial" pitchFamily="34" charset="0"/>
                <a:cs typeface="Arial" pitchFamily="34" charset="0"/>
              </a:rPr>
              <a:t>Bez ....................................... to nebude ono. </a:t>
            </a:r>
          </a:p>
        </p:txBody>
      </p:sp>
    </p:spTree>
    <p:extLst>
      <p:ext uri="{BB962C8B-B14F-4D97-AF65-F5344CB8AC3E}">
        <p14:creationId xmlns:p14="http://schemas.microsoft.com/office/powerpoint/2010/main" val="95755646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</TotalTime>
  <Words>338</Words>
  <Application>Microsoft Office PowerPoint</Application>
  <PresentationFormat>Širokoúhlá obrazovka</PresentationFormat>
  <Paragraphs>92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Retrospektiva</vt:lpstr>
      <vt:lpstr>Skloňování zájmen ON, ONA, ONO </vt:lpstr>
      <vt:lpstr>Skloňování zájmen on, ona, ono</vt:lpstr>
      <vt:lpstr>Skloňování zájmen oni, ony, ona</vt:lpstr>
      <vt:lpstr>Pravopis zájmen ON, ONA, ONO </vt:lpstr>
      <vt:lpstr>Doplň do vět postupně tvary zájmen on, ona, oni.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Skloňování zájmen ON, ONA, ONO </dc:title>
  <dc:creator>Milan Bednář</dc:creator>
  <cp:lastModifiedBy>Milan Bednář</cp:lastModifiedBy>
  <cp:revision>1</cp:revision>
  <dcterms:created xsi:type="dcterms:W3CDTF">2023-02-23T20:15:25Z</dcterms:created>
  <dcterms:modified xsi:type="dcterms:W3CDTF">2023-02-23T20:23:31Z</dcterms:modified>
</cp:coreProperties>
</file>