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6" r:id="rId11"/>
    <p:sldId id="257" r:id="rId12"/>
    <p:sldId id="258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6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11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50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5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2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95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04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0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04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B280D5-DA3A-4417-9E06-860FFD73F6C5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FB27A6-E1D9-4FDE-BE07-750D27A6EE7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KzGcuRjIc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Nadp%C5%99irozenost" TargetMode="External"/><Relationship Id="rId13" Type="http://schemas.openxmlformats.org/officeDocument/2006/relationships/hyperlink" Target="http://cs.wikipedia.org/wiki/Pov%C4%9Bst" TargetMode="External"/><Relationship Id="rId18" Type="http://schemas.openxmlformats.org/officeDocument/2006/relationships/image" Target="../media/image1.png"/><Relationship Id="rId3" Type="http://schemas.openxmlformats.org/officeDocument/2006/relationships/hyperlink" Target="http://cs.wikipedia.org/wiki/%C5%BD%C3%A1nr" TargetMode="External"/><Relationship Id="rId7" Type="http://schemas.openxmlformats.org/officeDocument/2006/relationships/hyperlink" Target="http://cs.wikipedia.org/wiki/Magie_%28esoterismus%29" TargetMode="External"/><Relationship Id="rId12" Type="http://schemas.openxmlformats.org/officeDocument/2006/relationships/hyperlink" Target="http://cs.wikipedia.org/wiki/Pov%C3%ADdka" TargetMode="External"/><Relationship Id="rId17" Type="http://schemas.openxmlformats.org/officeDocument/2006/relationships/hyperlink" Target="http://cs.wikipedia.org/wiki/Epos" TargetMode="External"/><Relationship Id="rId2" Type="http://schemas.openxmlformats.org/officeDocument/2006/relationships/hyperlink" Target="http://cs.wikipedia.org/wiki/Um%C4%9Bn%C3%AD" TargetMode="External"/><Relationship Id="rId16" Type="http://schemas.openxmlformats.org/officeDocument/2006/relationships/hyperlink" Target="http://cs.wikipedia.org/wiki/Legen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%C3%BDtvarn%C3%A9_um%C4%9Bn%C3%AD" TargetMode="External"/><Relationship Id="rId11" Type="http://schemas.openxmlformats.org/officeDocument/2006/relationships/hyperlink" Target="http://cs.wikipedia.org/wiki/Letopisy_Narnie" TargetMode="External"/><Relationship Id="rId5" Type="http://schemas.openxmlformats.org/officeDocument/2006/relationships/hyperlink" Target="http://cs.wikipedia.org/wiki/Film" TargetMode="External"/><Relationship Id="rId15" Type="http://schemas.openxmlformats.org/officeDocument/2006/relationships/hyperlink" Target="http://cs.wikipedia.org/wiki/Poh%C3%A1dka" TargetMode="External"/><Relationship Id="rId10" Type="http://schemas.openxmlformats.org/officeDocument/2006/relationships/hyperlink" Target="http://cs.wikipedia.org/wiki/Bo%C5%BEstvo" TargetMode="External"/><Relationship Id="rId4" Type="http://schemas.openxmlformats.org/officeDocument/2006/relationships/hyperlink" Target="http://cs.wikipedia.org/wiki/Literatura" TargetMode="External"/><Relationship Id="rId9" Type="http://schemas.openxmlformats.org/officeDocument/2006/relationships/hyperlink" Target="http://cs.wikipedia.org/wiki/M%C3%BDtus" TargetMode="External"/><Relationship Id="rId14" Type="http://schemas.openxmlformats.org/officeDocument/2006/relationships/hyperlink" Target="http://cs.wikipedia.org/wiki/P%C5%99edsta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obert_E._Howard" TargetMode="External"/><Relationship Id="rId2" Type="http://schemas.openxmlformats.org/officeDocument/2006/relationships/hyperlink" Target="http://cs.wikipedia.org/wiki/J.R.R._Tolki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rofesor" TargetMode="External"/><Relationship Id="rId13" Type="http://schemas.openxmlformats.org/officeDocument/2006/relationships/hyperlink" Target="http://cs.wikipedia.org/wiki/1945" TargetMode="External"/><Relationship Id="rId18" Type="http://schemas.openxmlformats.org/officeDocument/2006/relationships/hyperlink" Target="http://cs.wikipedia.org/wiki/Jazykov%C4%9Bdec" TargetMode="External"/><Relationship Id="rId3" Type="http://schemas.openxmlformats.org/officeDocument/2006/relationships/hyperlink" Target="http://cs.wikipedia.org/wiki/1892" TargetMode="External"/><Relationship Id="rId21" Type="http://schemas.openxmlformats.org/officeDocument/2006/relationships/image" Target="../media/image4.png"/><Relationship Id="rId7" Type="http://schemas.openxmlformats.org/officeDocument/2006/relationships/hyperlink" Target="http://cs.wikipedia.org/wiki/Univerzita" TargetMode="External"/><Relationship Id="rId12" Type="http://schemas.openxmlformats.org/officeDocument/2006/relationships/hyperlink" Target="http://cs.wikipedia.org/wiki/1925" TargetMode="External"/><Relationship Id="rId17" Type="http://schemas.openxmlformats.org/officeDocument/2006/relationships/hyperlink" Target="http://cs.wikipedia.org/wiki/Literatura" TargetMode="External"/><Relationship Id="rId2" Type="http://schemas.openxmlformats.org/officeDocument/2006/relationships/hyperlink" Target="http://cs.wikipedia.org/wiki/3._leden" TargetMode="External"/><Relationship Id="rId16" Type="http://schemas.openxmlformats.org/officeDocument/2006/relationships/hyperlink" Target="http://cs.wikipedia.org/wiki/Angli%C4%8Dtina" TargetMode="External"/><Relationship Id="rId20" Type="http://schemas.openxmlformats.org/officeDocument/2006/relationships/hyperlink" Target="http://cs.wikipedia.org/wiki/Inkli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Filologie" TargetMode="External"/><Relationship Id="rId11" Type="http://schemas.openxmlformats.org/officeDocument/2006/relationships/hyperlink" Target="http://cs.wikipedia.org/wiki/Univerzita_v_Oxfordu" TargetMode="External"/><Relationship Id="rId5" Type="http://schemas.openxmlformats.org/officeDocument/2006/relationships/hyperlink" Target="http://cs.wikipedia.org/wiki/1973" TargetMode="External"/><Relationship Id="rId15" Type="http://schemas.openxmlformats.org/officeDocument/2006/relationships/hyperlink" Target="http://cs.wikipedia.org/wiki/1959" TargetMode="External"/><Relationship Id="rId10" Type="http://schemas.openxmlformats.org/officeDocument/2006/relationships/hyperlink" Target="http://cs.wikipedia.org/wiki/P%C3%A1n_prsten%C5%AF" TargetMode="External"/><Relationship Id="rId19" Type="http://schemas.openxmlformats.org/officeDocument/2006/relationships/hyperlink" Target="http://cs.wikipedia.org/wiki/C._S._Lewis" TargetMode="External"/><Relationship Id="rId4" Type="http://schemas.openxmlformats.org/officeDocument/2006/relationships/hyperlink" Target="http://cs.wikipedia.org/wiki/2._z%C3%A1%C5%99%C3%AD" TargetMode="External"/><Relationship Id="rId9" Type="http://schemas.openxmlformats.org/officeDocument/2006/relationships/hyperlink" Target="http://cs.wikipedia.org/wiki/Hobit_aneb_cesta_tam_a_zase_zp%C3%A1tky" TargetMode="External"/><Relationship Id="rId14" Type="http://schemas.openxmlformats.org/officeDocument/2006/relationships/hyperlink" Target="http://cs.wikipedia.org/wiki/Star%C3%A1_angli%C4%8Dti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cs.wikipedia.org/wiki/Silmarillion" TargetMode="External"/><Relationship Id="rId7" Type="http://schemas.openxmlformats.org/officeDocument/2006/relationships/hyperlink" Target="http://cs.wikipedia.org/wiki/Hrdinsk%C3%A1_fantasy" TargetMode="External"/><Relationship Id="rId2" Type="http://schemas.openxmlformats.org/officeDocument/2006/relationships/hyperlink" Target="http://cs.wikipedia.org/wiki/St%C5%99edoz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%C5%BD%C3%A1nr" TargetMode="External"/><Relationship Id="rId5" Type="http://schemas.openxmlformats.org/officeDocument/2006/relationships/hyperlink" Target="http://cs.wikipedia.org/w/index.php?title=Legend%C3%A1rium&amp;action=edit&amp;redlink=1" TargetMode="External"/><Relationship Id="rId4" Type="http://schemas.openxmlformats.org/officeDocument/2006/relationships/hyperlink" Target="http://cs.wikipedia.org/wiki/Christopher_Tolki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W89_lwnql_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Univerzita" TargetMode="External"/><Relationship Id="rId7" Type="http://schemas.openxmlformats.org/officeDocument/2006/relationships/hyperlink" Target="http://cs.wikipedia.org/wiki/Silmarillion" TargetMode="External"/><Relationship Id="rId2" Type="http://schemas.openxmlformats.org/officeDocument/2006/relationships/hyperlink" Target="http://cs.wikipedia.org/wiki/Fil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P%C3%A1n_prsten%C5%AF" TargetMode="External"/><Relationship Id="rId5" Type="http://schemas.openxmlformats.org/officeDocument/2006/relationships/hyperlink" Target="http://cs.wikipedia.org/wiki/Hobit_aneb_cesta_tam_a_zase_zp%C3%A1tky" TargetMode="External"/><Relationship Id="rId4" Type="http://schemas.openxmlformats.org/officeDocument/2006/relationships/hyperlink" Target="http://cs.wikipedia.org/wiki/Profes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30BBA-3FD8-446B-BADB-BC65B3099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Fantasy literatura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82A132-46B2-448C-BF3F-0008BAB1C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ročník </a:t>
            </a:r>
          </a:p>
        </p:txBody>
      </p:sp>
    </p:spTree>
    <p:extLst>
      <p:ext uri="{BB962C8B-B14F-4D97-AF65-F5344CB8AC3E}">
        <p14:creationId xmlns:p14="http://schemas.microsoft.com/office/powerpoint/2010/main" val="342459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5560" y="1988842"/>
            <a:ext cx="8064896" cy="1584175"/>
          </a:xfrm>
          <a:solidFill>
            <a:srgbClr val="92D050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ýsledek obrázku pro hobit ru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916832"/>
            <a:ext cx="58326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Hobit - runy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Výsledek obrázku pro runy z hobi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755" y="1915064"/>
            <a:ext cx="9105449" cy="456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Jeden prsten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Originální znění</a:t>
            </a:r>
            <a:r>
              <a:rPr lang="cs-CZ" dirty="0"/>
              <a:t> </a:t>
            </a:r>
          </a:p>
          <a:p>
            <a:r>
              <a:rPr lang="cs-CZ" dirty="0" err="1"/>
              <a:t>Ash</a:t>
            </a:r>
            <a:r>
              <a:rPr lang="cs-CZ" dirty="0"/>
              <a:t> </a:t>
            </a:r>
            <a:r>
              <a:rPr lang="cs-CZ" dirty="0" err="1"/>
              <a:t>nazg</a:t>
            </a:r>
            <a:r>
              <a:rPr lang="cs-CZ" dirty="0"/>
              <a:t> </a:t>
            </a:r>
            <a:r>
              <a:rPr lang="cs-CZ" dirty="0" err="1"/>
              <a:t>durbatulûk</a:t>
            </a:r>
            <a:br>
              <a:rPr lang="cs-CZ" dirty="0"/>
            </a:br>
            <a:r>
              <a:rPr lang="cs-CZ" dirty="0" err="1"/>
              <a:t>Ash</a:t>
            </a:r>
            <a:r>
              <a:rPr lang="cs-CZ" dirty="0"/>
              <a:t> </a:t>
            </a:r>
            <a:r>
              <a:rPr lang="cs-CZ" dirty="0" err="1"/>
              <a:t>nazg</a:t>
            </a:r>
            <a:r>
              <a:rPr lang="cs-CZ" dirty="0"/>
              <a:t> </a:t>
            </a:r>
            <a:r>
              <a:rPr lang="cs-CZ" dirty="0" err="1"/>
              <a:t>gimbatul</a:t>
            </a:r>
            <a:br>
              <a:rPr lang="cs-CZ" dirty="0"/>
            </a:br>
            <a:r>
              <a:rPr lang="cs-CZ" dirty="0" err="1"/>
              <a:t>Ash</a:t>
            </a:r>
            <a:r>
              <a:rPr lang="cs-CZ" dirty="0"/>
              <a:t> </a:t>
            </a:r>
            <a:r>
              <a:rPr lang="cs-CZ" dirty="0" err="1"/>
              <a:t>nazg</a:t>
            </a:r>
            <a:r>
              <a:rPr lang="cs-CZ" dirty="0"/>
              <a:t> </a:t>
            </a:r>
            <a:r>
              <a:rPr lang="cs-CZ" dirty="0" err="1"/>
              <a:t>thrakatulûk</a:t>
            </a:r>
            <a:br>
              <a:rPr lang="cs-CZ" dirty="0"/>
            </a:br>
            <a:r>
              <a:rPr lang="cs-CZ" dirty="0" err="1"/>
              <a:t>agh</a:t>
            </a:r>
            <a:r>
              <a:rPr lang="cs-CZ" dirty="0"/>
              <a:t> </a:t>
            </a:r>
            <a:r>
              <a:rPr lang="cs-CZ" dirty="0" err="1"/>
              <a:t>burzum</a:t>
            </a:r>
            <a:r>
              <a:rPr lang="cs-CZ" dirty="0"/>
              <a:t>-</a:t>
            </a:r>
            <a:r>
              <a:rPr lang="cs-CZ" dirty="0" err="1"/>
              <a:t>ishi</a:t>
            </a:r>
            <a:r>
              <a:rPr lang="cs-CZ" dirty="0"/>
              <a:t> </a:t>
            </a:r>
            <a:r>
              <a:rPr lang="cs-CZ" dirty="0" err="1"/>
              <a:t>krimpatul</a:t>
            </a:r>
            <a:endParaRPr lang="cs-CZ" dirty="0"/>
          </a:p>
          <a:p>
            <a:r>
              <a:rPr lang="cs-CZ" b="1" dirty="0"/>
              <a:t>Český překlad</a:t>
            </a:r>
            <a:r>
              <a:rPr lang="cs-CZ" dirty="0"/>
              <a:t> </a:t>
            </a:r>
          </a:p>
          <a:p>
            <a:r>
              <a:rPr lang="cs-CZ" dirty="0"/>
              <a:t>Jeden prsten vládne všem</a:t>
            </a:r>
            <a:br>
              <a:rPr lang="cs-CZ" dirty="0"/>
            </a:br>
            <a:r>
              <a:rPr lang="cs-CZ" dirty="0"/>
              <a:t>Jeden jim všem káže</a:t>
            </a:r>
            <a:br>
              <a:rPr lang="cs-CZ" dirty="0"/>
            </a:br>
            <a:r>
              <a:rPr lang="cs-CZ" dirty="0"/>
              <a:t>Jeden všechny přivede</a:t>
            </a:r>
            <a:br>
              <a:rPr lang="cs-CZ" dirty="0"/>
            </a:br>
            <a:r>
              <a:rPr lang="cs-CZ" dirty="0"/>
              <a:t>Do temnoty sváže</a:t>
            </a:r>
          </a:p>
          <a:p>
            <a:endParaRPr lang="cs-CZ" dirty="0"/>
          </a:p>
        </p:txBody>
      </p:sp>
      <p:pic>
        <p:nvPicPr>
          <p:cNvPr id="4" name="Obrázek 3" descr="Výsledek obrázku pro hobit prst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2132856"/>
            <a:ext cx="3371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270164-A667-D8F0-085E-D69F9C8344D7}"/>
              </a:ext>
            </a:extLst>
          </p:cNvPr>
          <p:cNvSpPr txBox="1"/>
          <p:nvPr/>
        </p:nvSpPr>
        <p:spPr>
          <a:xfrm>
            <a:off x="3048719" y="535367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Jeden prsten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Jeden prsten – celý 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Jeden prsten vládne všem,</a:t>
            </a:r>
          </a:p>
          <a:p>
            <a:pPr marL="0" indent="0">
              <a:buNone/>
            </a:pPr>
            <a:r>
              <a:rPr lang="cs-CZ" dirty="0"/>
              <a:t> jeden jim všem káže,</a:t>
            </a:r>
            <a:br>
              <a:rPr lang="cs-CZ" dirty="0"/>
            </a:br>
            <a:r>
              <a:rPr lang="cs-CZ" dirty="0"/>
              <a:t> jeden  všechny  přivede, </a:t>
            </a:r>
          </a:p>
          <a:p>
            <a:pPr marL="0" indent="0">
              <a:buNone/>
            </a:pPr>
            <a:r>
              <a:rPr lang="cs-CZ" dirty="0"/>
              <a:t> do temnoty sváže</a:t>
            </a:r>
            <a:br>
              <a:rPr lang="cs-CZ" dirty="0"/>
            </a:br>
            <a:r>
              <a:rPr lang="cs-CZ" dirty="0"/>
              <a:t> v zemi </a:t>
            </a:r>
            <a:r>
              <a:rPr lang="cs-CZ" dirty="0" err="1"/>
              <a:t>Mordor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 kde se  snoubí šero se šerem.</a:t>
            </a:r>
          </a:p>
          <a:p>
            <a:endParaRPr lang="cs-CZ" dirty="0"/>
          </a:p>
        </p:txBody>
      </p:sp>
      <p:pic>
        <p:nvPicPr>
          <p:cNvPr id="4" name="Obrázek 3" descr="Související obráz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1916832"/>
            <a:ext cx="2704356" cy="247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Práce s textem, poslechem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556792"/>
            <a:ext cx="8363272" cy="496855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/>
              <a:t>Hobit žil v noře plné žížal páchnoucí slizem. 		ANO	NE</a:t>
            </a:r>
          </a:p>
          <a:p>
            <a:pPr>
              <a:lnSpc>
                <a:spcPct val="200000"/>
              </a:lnSpc>
            </a:pPr>
            <a:r>
              <a:rPr lang="cs-CZ" b="1" dirty="0"/>
              <a:t>Jeho nora měla okrouhlé dveře natřené na zeleno.	ANO	NE</a:t>
            </a:r>
          </a:p>
          <a:p>
            <a:pPr>
              <a:lnSpc>
                <a:spcPct val="200000"/>
              </a:lnSpc>
            </a:pPr>
            <a:r>
              <a:rPr lang="cs-CZ" b="1" dirty="0"/>
              <a:t>Hobit rád chodil do schodů, jeho nora měla několik pater.	ANO	NE</a:t>
            </a:r>
          </a:p>
          <a:p>
            <a:pPr>
              <a:lnSpc>
                <a:spcPct val="200000"/>
              </a:lnSpc>
            </a:pPr>
            <a:r>
              <a:rPr lang="cs-CZ" b="1" dirty="0"/>
              <a:t>Pytlíkové se teprve nedávno přestěhovali do okolí Kopce.	ANO	NE</a:t>
            </a:r>
          </a:p>
          <a:p>
            <a:pPr>
              <a:lnSpc>
                <a:spcPct val="200000"/>
              </a:lnSpc>
            </a:pPr>
            <a:r>
              <a:rPr lang="cs-CZ" b="1" dirty="0"/>
              <a:t>Hobiti jsou menší než bradatí trpaslíci.		              	ANO	NE</a:t>
            </a:r>
          </a:p>
          <a:p>
            <a:pPr>
              <a:lnSpc>
                <a:spcPct val="170000"/>
              </a:lnSpc>
            </a:pPr>
            <a:r>
              <a:rPr lang="cs-CZ" b="1" dirty="0"/>
              <a:t>Hobiti mají dobrý sluch, dokážou se v případě nebezpečí rychle ukrýt.							ANO	NE</a:t>
            </a:r>
          </a:p>
          <a:p>
            <a:pPr>
              <a:lnSpc>
                <a:spcPct val="170000"/>
              </a:lnSpc>
            </a:pPr>
            <a:r>
              <a:rPr lang="cs-CZ" b="1" dirty="0"/>
              <a:t>Hobiti jsou štíhlé postavy.				ANO	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Práce s textem, poslechem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cs-CZ" sz="2400" b="1" dirty="0"/>
              <a:t>Hobiti se rádi oblékají do pestrých barev.		ANO	NE</a:t>
            </a:r>
          </a:p>
          <a:p>
            <a:pPr>
              <a:lnSpc>
                <a:spcPct val="170000"/>
              </a:lnSpc>
            </a:pPr>
            <a:r>
              <a:rPr lang="cs-CZ" sz="2400" b="1" dirty="0"/>
              <a:t>Hobiti musí nosit pevné boty.			ANO	NE</a:t>
            </a:r>
          </a:p>
          <a:p>
            <a:pPr>
              <a:lnSpc>
                <a:spcPct val="170000"/>
              </a:lnSpc>
            </a:pPr>
            <a:r>
              <a:rPr lang="cs-CZ" sz="2400" b="1" dirty="0"/>
              <a:t>Hobiti rádi  a dobře jedí, 2xdenně obědvají.	ANO	NE</a:t>
            </a:r>
          </a:p>
          <a:p>
            <a:pPr>
              <a:buNone/>
            </a:pPr>
            <a:endParaRPr lang="cs-CZ" sz="1700" dirty="0"/>
          </a:p>
        </p:txBody>
      </p:sp>
      <p:sp>
        <p:nvSpPr>
          <p:cNvPr id="5" name="Obdélník 4"/>
          <p:cNvSpPr/>
          <p:nvPr/>
        </p:nvSpPr>
        <p:spPr>
          <a:xfrm>
            <a:off x="1991544" y="42930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Hobit</a:t>
            </a:r>
          </a:p>
        </p:txBody>
      </p:sp>
      <p:pic>
        <p:nvPicPr>
          <p:cNvPr id="5" name="Zástupný symbol pro obsah 4" descr="Výsledek obrázku pro hobbit bilbo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0822" y="1846263"/>
            <a:ext cx="289099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5" descr="Výsledek obrázku pro hobbit frodo baggin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628800"/>
            <a:ext cx="33123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ýsledek obrázku pro hobbit bilb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5" y="2060848"/>
            <a:ext cx="4257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20AB8-71F3-4474-8D6B-A1BA4A7D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Fantasy literatura, znaky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29294-3857-4FA3-B7D8-625E004E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1845734"/>
            <a:ext cx="7130847" cy="4023360"/>
          </a:xfrm>
        </p:spPr>
        <p:txBody>
          <a:bodyPr>
            <a:normAutofit/>
          </a:bodyPr>
          <a:lstStyle/>
          <a:p>
            <a:r>
              <a:rPr lang="cs-CZ" sz="1900" dirty="0">
                <a:effectLst/>
                <a:ea typeface="Times New Roman" panose="02020603050405020304" pitchFamily="18" charset="0"/>
              </a:rPr>
              <a:t>Fantasy je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2" tooltip="Um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umělecký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3" tooltip="Žán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žánr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používaný především v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4" tooltip="Litera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literatuře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a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5" tooltip="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filmu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ale i ve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6" tooltip="Výtvarné um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výtvarném umění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založený především na užití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7" tooltip="Magie (esoterismus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magie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či jiných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8" tooltip="Nadpřiroze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nadpřirozených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prvků (</a:t>
            </a:r>
            <a:r>
              <a:rPr lang="cs-CZ" sz="1900" dirty="0">
                <a:effectLst/>
                <a:ea typeface="Times New Roman" panose="02020603050405020304" pitchFamily="18" charset="0"/>
                <a:hlinkClick r:id="rId9" tooltip="Mý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bájné bytosti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0" tooltip="Božstv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bohové</a:t>
            </a:r>
            <a:r>
              <a:rPr lang="cs-CZ" sz="1900" dirty="0">
                <a:ea typeface="Times New Roman" panose="02020603050405020304" pitchFamily="18" charset="0"/>
              </a:rPr>
              <a:t>)</a:t>
            </a:r>
          </a:p>
          <a:p>
            <a:r>
              <a:rPr lang="cs-CZ" sz="1900" dirty="0">
                <a:effectLst/>
                <a:ea typeface="Times New Roman" panose="02020603050405020304" pitchFamily="18" charset="0"/>
              </a:rPr>
              <a:t>Svět (nazývaný často „druhotný svět“ nebo "alternativní realita"), ve kterém se příběh odehrává je většinou nezávislý na našem, v některých případech je s naším nějak spojený (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Letopisy Narnie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) či se děj odehrává přímo v našem nějak pozměněném světě (žánr alternativní historie a současné fantasy).</a:t>
            </a:r>
          </a:p>
          <a:p>
            <a:r>
              <a:rPr lang="cs-CZ" sz="1900" dirty="0">
                <a:effectLst/>
                <a:ea typeface="Times New Roman" panose="02020603050405020304" pitchFamily="18" charset="0"/>
              </a:rPr>
              <a:t>Původ fantasy lze spatřovat především v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2" tooltip="Povíd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lidové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3" tooltip="Pově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tvořivosti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a lidské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4" tooltip="Předst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fantazii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. Z literárních žánrů pravděpodobně zastupuje dřívější typy, jako např.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9" tooltip="Mý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mýty a báje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5" tooltip="Pohád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pohádky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, středověké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6" tooltip="Legen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legendy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 a rytířské </a:t>
            </a:r>
            <a:r>
              <a:rPr lang="cs-CZ" sz="1900" dirty="0">
                <a:effectLst/>
                <a:ea typeface="Times New Roman" panose="02020603050405020304" pitchFamily="18" charset="0"/>
                <a:hlinkClick r:id="rId17" tooltip="Ep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eposy</a:t>
            </a:r>
            <a:r>
              <a:rPr lang="cs-CZ" sz="19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cs-CZ" sz="1900" dirty="0"/>
          </a:p>
        </p:txBody>
      </p:sp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1A024C87-E6C5-48BB-BF35-C69C2703AFB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" b="2250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71C36-6947-4BE0-846C-5E9E2B3E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Vznik a rozvoj </a:t>
            </a:r>
            <a:r>
              <a:rPr lang="cs-CZ" dirty="0"/>
              <a:t>fantasy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9F99B-5A87-4527-9246-DC4D988C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5403586" cy="402336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 klasického fantasy lze však spatřovat až v druhé polovině 19. století, slavnější období  přišlo až  s díly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J.R.R. Tolki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J.R.R. Tolkiena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Robert E. Howa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 E. Howarda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první polovině 20. století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dirty="0"/>
          </a:p>
        </p:txBody>
      </p:sp>
      <p:pic>
        <p:nvPicPr>
          <p:cNvPr id="1027" name="obrázek 7">
            <a:extLst>
              <a:ext uri="{FF2B5EF4-FFF2-40B4-BE49-F238E27FC236}">
                <a16:creationId xmlns:a16="http://schemas.microsoft.com/office/drawing/2014/main" id="{A4DF8F38-35F4-45B3-A662-B0D083048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r="31730" b="-3"/>
          <a:stretch/>
        </p:blipFill>
        <p:spPr bwMode="auto">
          <a:xfrm>
            <a:off x="1183017" y="1916318"/>
            <a:ext cx="2376058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451FE6-E50C-4A87-9EE2-1D4F41DBBE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56" b="-2"/>
          <a:stretch/>
        </p:blipFill>
        <p:spPr>
          <a:xfrm>
            <a:off x="3719942" y="1916318"/>
            <a:ext cx="2376057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0DFF9-EB7F-49E5-BA56-77C266BE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96" y="263527"/>
            <a:ext cx="6574972" cy="1450757"/>
          </a:xfrm>
        </p:spPr>
        <p:txBody>
          <a:bodyPr>
            <a:normAutofit/>
          </a:bodyPr>
          <a:lstStyle/>
          <a:p>
            <a:r>
              <a:rPr lang="cs-CZ" b="1" dirty="0"/>
              <a:t>J. R. R. Tolkien – život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0C4AA-9485-44E4-84A9-27AA803E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Ronald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Reuel</a:t>
            </a:r>
            <a:r>
              <a:rPr lang="cs-CZ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Tolkien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 tooltip="3. le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 ledna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1892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2. zář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 září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1973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byl anglický spisovatel,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 tooltip="Fil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filolog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 tooltip="Univerz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univerzitní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nejvíce známý jako autor </a:t>
            </a:r>
            <a:r>
              <a:rPr lang="cs-CZ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 tooltip="Hobit aneb cesta tam a zase zpát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Hobita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0" tooltip="Pán prstenů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Pána prstenů</a:t>
            </a:r>
            <a:endParaRPr lang="cs-CZ" sz="17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 tooltip="Univerzita v Oxfor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Univerzitě v Oxfordu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působil v letech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1925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jako profesor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4" tooltip="Stará anglič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staré angličtiny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 letech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1959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pak jako profesor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6" tooltip="Anglič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anglického jazyka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7" tooltip="Literatu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literatury</a:t>
            </a:r>
            <a:endParaRPr lang="cs-CZ" sz="1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byl význačným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8" tooltip="Jazykověd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jazykovědcem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znalcem staré angličtiny a staré severštiny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polu s nejbližším přítelem 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9" tooltip="C. S. Lew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 S. Lewisem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byl členem literárního diskusního klubu 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Inklings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(„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Tušitelé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nebo „</a:t>
            </a:r>
            <a:r>
              <a:rPr lang="cs-CZ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Inkousťata</a:t>
            </a:r>
            <a:r>
              <a:rPr lang="cs-CZ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“)</a:t>
            </a:r>
          </a:p>
          <a:p>
            <a:endParaRPr lang="cs-CZ" sz="1700" dirty="0"/>
          </a:p>
        </p:txBody>
      </p:sp>
      <p:pic>
        <p:nvPicPr>
          <p:cNvPr id="4" name="Obrázek 3" descr="Obsah obrázku osoba, muž, oblek, pózování&#10;&#10;Popis byl vytvořen automaticky">
            <a:extLst>
              <a:ext uri="{FF2B5EF4-FFF2-40B4-BE49-F238E27FC236}">
                <a16:creationId xmlns:a16="http://schemas.microsoft.com/office/drawing/2014/main" id="{71978F00-779E-4388-81EA-0248D1565D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3999" y="838005"/>
            <a:ext cx="4001315" cy="49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8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B86BD-DE59-410E-9D8D-FC3C35EF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J. R. R. Tolkien – </a:t>
            </a:r>
            <a:r>
              <a:rPr lang="en-US" sz="4400" b="1" dirty="0" err="1">
                <a:solidFill>
                  <a:srgbClr val="FFFFFF"/>
                </a:solidFill>
              </a:rPr>
              <a:t>dílo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A691B06-BFFC-42DE-AE41-A97CA615C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915" y="640080"/>
            <a:ext cx="507583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2D54C-BA42-47DC-91AD-1A123628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b="1" dirty="0"/>
              <a:t>J. R. R. Tolkien – dílo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64C1E-2B40-4D6A-8ADB-54C30985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</a:t>
            </a:r>
            <a:r>
              <a:rPr lang="cs-CZ" sz="19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Hobita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9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Pána prstenů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vědeckých pojednání a překladů zahrnuje Tolkienovo dílo množství textů z pozůstalosti o historii fiktivního světa </a:t>
            </a:r>
            <a:r>
              <a:rPr lang="cs-CZ" sz="19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Středoz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Středozemě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níž se </a:t>
            </a:r>
            <a:r>
              <a:rPr lang="cs-CZ" sz="19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Hobit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cs-CZ" sz="19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Pán prstenů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odehrávají. Část z nich pod názvem </a:t>
            </a:r>
            <a:r>
              <a:rPr lang="cs-CZ" sz="19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Silmarillion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uspořádal a vydal autorův syn </a:t>
            </a:r>
            <a:r>
              <a:rPr lang="cs-CZ" sz="19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hristopher Tolki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Tolkien pro všechny tyto příběhy používal slovo </a:t>
            </a:r>
            <a:r>
              <a:rPr lang="cs-CZ" sz="19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Legendárium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legendárium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Zbylá Tolkienova díla jsou pohádky a příběhy původně vyprávěné jeho dětem a nevztahují se přímo ke Středozemi. Pro neutuchající popularitu a vliv je Tolkien často považován za nejdůležitějšího z otců </a:t>
            </a:r>
            <a:r>
              <a:rPr lang="cs-CZ" sz="19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Žán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žánru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moderní </a:t>
            </a:r>
            <a:r>
              <a:rPr lang="cs-CZ" sz="19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Hrdinská fanta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hrdinské fantasy</a:t>
            </a:r>
            <a:endParaRPr lang="cs-CZ" sz="1900" b="1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33BC0EAC-6B70-4BD1-A4FA-D754256AF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192" y="1360910"/>
            <a:ext cx="5451627" cy="3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BA5E4-6EDC-43D0-B5E0-EAD9C3B0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sz="4100" b="1" u="sng" kern="0">
                <a:effectLst/>
                <a:latin typeface="Florence CE"/>
                <a:ea typeface="Times New Roman" panose="02020603050405020304" pitchFamily="18" charset="0"/>
              </a:rPr>
              <a:t>Koho potkáte ve Středozemi</a:t>
            </a:r>
            <a:br>
              <a:rPr lang="cs-CZ" sz="41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53880-0C17-4072-986D-8F041C07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cs-CZ" sz="1400" dirty="0">
                <a:effectLst/>
                <a:latin typeface="Florence C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b="1" i="1" u="sng" dirty="0">
                <a:effectLst/>
                <a:ea typeface="Times New Roman" panose="02020603050405020304" pitchFamily="18" charset="0"/>
              </a:rPr>
              <a:t>HOBITI</a:t>
            </a:r>
            <a:endParaRPr lang="cs-CZ" sz="1400" b="1" u="sng" dirty="0">
              <a:effectLst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ea typeface="Times New Roman" panose="02020603050405020304" pitchFamily="18" charset="0"/>
              </a:rPr>
              <a:t>Vzrůstem nejmenší národ fantasy světů, poklidní a mírumilovní sedláci a kupci. V ničem příliš nevynikají, ale jsou houževnatí, věrní a dobromyslní. Bývají dobrými zloději a obchodníky, rádi se napijí a najedí, při bojích nejčastěji používají ruční vrhací praky.</a:t>
            </a:r>
          </a:p>
          <a:p>
            <a:pPr>
              <a:spcAft>
                <a:spcPts val="1000"/>
              </a:spcAft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400" b="1" i="1" u="sng" dirty="0">
                <a:effectLst/>
                <a:ea typeface="Times New Roman" panose="02020603050405020304" pitchFamily="18" charset="0"/>
              </a:rPr>
              <a:t>ELFOVÉ</a:t>
            </a:r>
          </a:p>
          <a:p>
            <a:pPr>
              <a:spcAft>
                <a:spcPts val="1000"/>
              </a:spcAft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Jde o vznešené bytosti, které žijí několikanásobně déle než lidé, neumírají na nemoci, ale pouze v boji nebo žalem. Vysocí a štíhlí elfové žijí v lesích a jsou skvělými lučištníky.</a:t>
            </a:r>
          </a:p>
          <a:p>
            <a:pPr>
              <a:spcAft>
                <a:spcPts val="1000"/>
              </a:spcAft>
            </a:pPr>
            <a:r>
              <a:rPr lang="cs-CZ" sz="1400" dirty="0">
                <a:effectLst/>
                <a:latin typeface="Florence C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dirty="0">
                <a:hlinkClick r:id="rId2"/>
              </a:rPr>
              <a:t>Hobit</a:t>
            </a:r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E69682-25F6-4406-8993-E50C18605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0408"/>
          <a:stretch/>
        </p:blipFill>
        <p:spPr>
          <a:xfrm>
            <a:off x="482123" y="3482857"/>
            <a:ext cx="4020297" cy="24761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2823EDF-3ADC-4217-B559-BE847465F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54422"/>
          <a:stretch/>
        </p:blipFill>
        <p:spPr>
          <a:xfrm>
            <a:off x="482124" y="929502"/>
            <a:ext cx="4020296" cy="24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0336A-D377-4915-80C6-73BB9FB5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846216" cy="1450757"/>
          </a:xfrm>
        </p:spPr>
        <p:txBody>
          <a:bodyPr>
            <a:normAutofit/>
          </a:bodyPr>
          <a:lstStyle/>
          <a:p>
            <a:r>
              <a:rPr lang="cs-CZ" sz="4000" b="1" dirty="0"/>
              <a:t>Koho potkáte ve Středozemi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A2FE5-3A0E-4151-B476-CBB9A175D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sz="1400" b="1" i="1" u="sng" dirty="0">
                <a:effectLst/>
                <a:ea typeface="Times New Roman" panose="02020603050405020304" pitchFamily="18" charset="0"/>
              </a:rPr>
              <a:t>TRPASLÍCI</a:t>
            </a:r>
          </a:p>
          <a:p>
            <a:r>
              <a:rPr lang="cs-CZ" sz="1400" dirty="0">
                <a:effectLst/>
                <a:ea typeface="Times New Roman" panose="02020603050405020304" pitchFamily="18" charset="0"/>
              </a:rPr>
              <a:t>Bývají chamtiví, tvrdohlaví, samotářští, popudliví a náladoví, někdy nepřátelští vůči elfům. Zároveň se vyznají v kovářství a těžbě rud, v boji málokdy ustoupí a za všech okolností dostojí danému slovu.</a:t>
            </a:r>
          </a:p>
          <a:p>
            <a:pPr>
              <a:spcAft>
                <a:spcPts val="1000"/>
              </a:spcAft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i="1" u="sng" dirty="0">
                <a:effectLst/>
                <a:ea typeface="Times New Roman" panose="02020603050405020304" pitchFamily="18" charset="0"/>
              </a:rPr>
              <a:t>SKŘETI</a:t>
            </a:r>
          </a:p>
          <a:p>
            <a:pPr>
              <a:spcAft>
                <a:spcPts val="1000"/>
              </a:spcAft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Platí pro ně, že mají mohutnou tělesnou konstituci a mdlejší rozum, nikdy nedosáhnou civilizační úrovně ostatních národů.</a:t>
            </a:r>
          </a:p>
          <a:p>
            <a:pPr>
              <a:spcAft>
                <a:spcPts val="1000"/>
              </a:spcAft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400" b="1" i="1" u="sng" dirty="0">
                <a:effectLst/>
                <a:ea typeface="Times New Roman" panose="02020603050405020304" pitchFamily="18" charset="0"/>
              </a:rPr>
              <a:t>HRANIČÁŘI</a:t>
            </a:r>
          </a:p>
          <a:p>
            <a:r>
              <a:rPr lang="cs-CZ" sz="1400" dirty="0">
                <a:effectLst/>
                <a:ea typeface="Times New Roman" panose="02020603050405020304" pitchFamily="18" charset="0"/>
              </a:rPr>
              <a:t>Jsou lovci a stopaři výborně se orientující v divočině, kterou ochraňují před vetřelci. Upřednostňují lehké zbraně zejména luk a šípy, jsou velmi zruční, někdy dokáží připravit kouzelné nebo léčivé nápoje.</a:t>
            </a:r>
          </a:p>
          <a:p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BBE3FC-E37E-4E57-BD50-74111DE8F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8" r="19612" b="-3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626C86-05D6-4425-A575-92C8C0E5D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6" r="6115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E135F-D084-4065-9324-1F9A89F1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Fantasy literatura, zápis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C01AC-A5C1-496D-AF52-5452E628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fantasy je umělecký žánr založený především na užití magie či jiných nadpřirozených prvků (bájné bytosti, bohové). </a:t>
            </a:r>
          </a:p>
          <a:p>
            <a:r>
              <a:rPr lang="cs-CZ" sz="2000" dirty="0">
                <a:effectLst/>
                <a:ea typeface="Times New Roman" panose="02020603050405020304" pitchFamily="18" charset="0"/>
              </a:rPr>
              <a:t>svět (nazývaný často „druhotný svět“ nebo "alternativní realita"), ve kterém se příběh odehrává je většinou nezávislý na našem. </a:t>
            </a:r>
          </a:p>
          <a:p>
            <a:r>
              <a:rPr lang="cs-CZ" dirty="0"/>
              <a:t>největší rozvoj – 2. polovina 20. století </a:t>
            </a: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Ronald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Reuel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Tolkien</a:t>
            </a:r>
          </a:p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otec moderní fantasy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anglický 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spisovatel, 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 tooltip="Fil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filolog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Univerz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univerzitní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Hobit aneb cesta tam a zase zpát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dílo: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Hobit aneb cesta tam a zase zpát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Hobit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 tooltip="Pán prstenů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Pána prstenů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Silmarillion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Húrinovy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děti 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příběhy se odehrávají ve smyšleném světě – Středozem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vystupují v nich nadpřirozené bytosti – hobiti, trpaslíci, elfové, skřeti, mágové </a:t>
            </a:r>
          </a:p>
          <a:p>
            <a:endParaRPr lang="cs-CZ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3219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</TotalTime>
  <Words>912</Words>
  <Application>Microsoft Office PowerPoint</Application>
  <PresentationFormat>Širokoúhlá obrazovka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Florence CE</vt:lpstr>
      <vt:lpstr>Times New Roman</vt:lpstr>
      <vt:lpstr>Retrospektiva</vt:lpstr>
      <vt:lpstr>Fantasy literatura</vt:lpstr>
      <vt:lpstr>Fantasy literatura, znaky </vt:lpstr>
      <vt:lpstr>Vznik a rozvoj fantasy </vt:lpstr>
      <vt:lpstr>J. R. R. Tolkien – život  </vt:lpstr>
      <vt:lpstr>J. R. R. Tolkien – dílo </vt:lpstr>
      <vt:lpstr>J. R. R. Tolkien – dílo </vt:lpstr>
      <vt:lpstr>Koho potkáte ve Středozemi </vt:lpstr>
      <vt:lpstr>Koho potkáte ve Středozemi </vt:lpstr>
      <vt:lpstr>Fantasy literatura, zápis </vt:lpstr>
      <vt:lpstr>Prezentace aplikace PowerPoint</vt:lpstr>
      <vt:lpstr>Hobit - runy</vt:lpstr>
      <vt:lpstr>Jeden prsten</vt:lpstr>
      <vt:lpstr>Jeden prsten – celý text</vt:lpstr>
      <vt:lpstr>Práce s textem, poslechem</vt:lpstr>
      <vt:lpstr>Práce s textem, poslechem</vt:lpstr>
      <vt:lpstr>Hobit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literatura</dc:title>
  <dc:creator>Bednář Milan, nprap.</dc:creator>
  <cp:lastModifiedBy>Milan Bednář</cp:lastModifiedBy>
  <cp:revision>6</cp:revision>
  <dcterms:created xsi:type="dcterms:W3CDTF">2021-04-05T09:47:10Z</dcterms:created>
  <dcterms:modified xsi:type="dcterms:W3CDTF">2026-04-07T18:25:46Z</dcterms:modified>
</cp:coreProperties>
</file>