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CCFF"/>
    <a:srgbClr val="FFFF99"/>
    <a:srgbClr val="CCFF99"/>
    <a:srgbClr val="CCE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0" autoAdjust="0"/>
    <p:restoredTop sz="94660"/>
  </p:normalViewPr>
  <p:slideViewPr>
    <p:cSldViewPr>
      <p:cViewPr varScale="1">
        <p:scale>
          <a:sx n="111" d="100"/>
          <a:sy n="111" d="100"/>
        </p:scale>
        <p:origin x="70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04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94C6-3D6E-4B19-A6A6-9C6C94F10192}" type="datetimeFigureOut">
              <a:rPr lang="cs-CZ" smtClean="0"/>
              <a:pPr/>
              <a:t>21.05.2026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6197D-AC7E-423D-9EA9-DA2794F579B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13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6197D-AC7E-423D-9EA9-DA2794F579B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66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8B7A-9F7A-43CA-88CA-71948E194185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65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2E62-F898-4EDE-801E-C225EA85BA71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819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9BF6-1259-4C75-9BD0-3440B946EA7F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10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5DB0-87AE-4381-AA77-09204C7C3464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2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B9EA4-3CF6-45B8-ACE7-61E843A9293D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7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33E58-C9A7-42F4-8D17-903F366BE337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09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00E3-4569-40C5-AB64-DD371E80DAD8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56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2F55D-F6BD-4767-B064-63A3729B613E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97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D308F-C897-4476-ACCB-8A78112CBC4E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77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FDF7E-2A4F-48F5-AC26-3EFD4198F73D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D232-88F1-4CB9-9E91-C914125460E3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33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C88C5-821E-4F43-89E8-7F76C555C5C4}" type="datetime1">
              <a:rPr lang="cs-CZ" smtClean="0"/>
              <a:pPr/>
              <a:t>21.05.2026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Autorem materiálu a všech jeho částí, není-li uvedeno  jinak, je Mgr. Blanka Kafková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72E88-EB55-4BBF-9766-A8FDA64BBA2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53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/>
              <a:t>SHODA PŘÍSUDKU S PODMĚTEM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99792" y="3600450"/>
            <a:ext cx="5749506" cy="476622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r>
              <a:rPr lang="cs-CZ" dirty="0"/>
              <a:t>6. ROČNÍK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886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98442" y="204732"/>
            <a:ext cx="8150021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pPr algn="ctr"/>
            <a:r>
              <a:rPr lang="cs-CZ" sz="4000" b="1" u="sng" dirty="0"/>
              <a:t>PODMĚT RODU MUŽSKÉHO</a:t>
            </a:r>
          </a:p>
          <a:p>
            <a:endParaRPr lang="cs-CZ" dirty="0"/>
          </a:p>
          <a:p>
            <a:r>
              <a:rPr lang="cs-CZ" sz="2400" dirty="0"/>
              <a:t>Přísudek se shoduje s podmětem.</a:t>
            </a:r>
          </a:p>
          <a:p>
            <a:r>
              <a:rPr lang="cs-CZ" sz="2400" dirty="0"/>
              <a:t>Je-li podmět rodu </a:t>
            </a:r>
            <a:r>
              <a:rPr lang="cs-CZ" sz="2400" dirty="0">
                <a:solidFill>
                  <a:srgbClr val="FF0000"/>
                </a:solidFill>
              </a:rPr>
              <a:t>mužského životného </a:t>
            </a:r>
            <a:r>
              <a:rPr lang="cs-CZ" sz="2400" dirty="0"/>
              <a:t>píšeme v přísudku </a:t>
            </a:r>
          </a:p>
          <a:p>
            <a:pPr lvl="6"/>
            <a:r>
              <a:rPr lang="cs-CZ" sz="2400" dirty="0" err="1"/>
              <a:t>-li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Např.  Žáci soutěži</a:t>
            </a:r>
            <a:r>
              <a:rPr lang="cs-CZ" sz="2400" dirty="0">
                <a:solidFill>
                  <a:srgbClr val="FF0000"/>
                </a:solidFill>
              </a:rPr>
              <a:t>li.</a:t>
            </a:r>
          </a:p>
          <a:p>
            <a:endParaRPr lang="cs-CZ" sz="2400" dirty="0">
              <a:solidFill>
                <a:srgbClr val="FF0000"/>
              </a:solidFill>
            </a:endParaRP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Je-li  podmět rodu </a:t>
            </a:r>
            <a:r>
              <a:rPr lang="cs-CZ" sz="2400" dirty="0">
                <a:solidFill>
                  <a:srgbClr val="FF0000"/>
                </a:solidFill>
              </a:rPr>
              <a:t>mužského neživotného </a:t>
            </a:r>
            <a:r>
              <a:rPr lang="cs-CZ" sz="2400" dirty="0"/>
              <a:t>píšeme v přísudku 		</a:t>
            </a:r>
          </a:p>
          <a:p>
            <a:r>
              <a:rPr lang="cs-CZ" sz="2400" dirty="0"/>
              <a:t>			-</a:t>
            </a:r>
            <a:r>
              <a:rPr lang="cs-CZ" sz="2400" dirty="0" err="1"/>
              <a:t>ly</a:t>
            </a:r>
            <a:endParaRPr lang="cs-CZ" sz="2400" dirty="0"/>
          </a:p>
          <a:p>
            <a:r>
              <a:rPr lang="cs-CZ" sz="2400" dirty="0"/>
              <a:t>Např. Vlaky zastavi</a:t>
            </a:r>
            <a:r>
              <a:rPr lang="cs-CZ" sz="2400" dirty="0">
                <a:solidFill>
                  <a:srgbClr val="FF0000"/>
                </a:solidFill>
              </a:rPr>
              <a:t>ly.</a:t>
            </a:r>
          </a:p>
        </p:txBody>
      </p:sp>
      <p:pic>
        <p:nvPicPr>
          <p:cNvPr id="1030" name="Picture 6" descr="C:\Users\ucitel\AppData\Local\Microsoft\Windows\Temporary Internet Files\Content.IE5\DE4CGPLA\MP9004227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578047"/>
            <a:ext cx="1444299" cy="144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AM1I8PN9\MP90022758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941168"/>
            <a:ext cx="1960113" cy="1287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00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476672"/>
            <a:ext cx="7992888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u="sng" dirty="0"/>
              <a:t>PODMĚT RODU ŽENSKÉHO</a:t>
            </a:r>
          </a:p>
          <a:p>
            <a:endParaRPr lang="cs-CZ" dirty="0"/>
          </a:p>
          <a:p>
            <a:r>
              <a:rPr lang="cs-CZ" sz="2400" dirty="0"/>
              <a:t>Přísudek se shoduje s podmětem.</a:t>
            </a:r>
          </a:p>
          <a:p>
            <a:r>
              <a:rPr lang="cs-CZ" sz="2400" dirty="0"/>
              <a:t>Je-li podmět rodu </a:t>
            </a:r>
            <a:r>
              <a:rPr lang="cs-CZ" sz="2400" dirty="0">
                <a:solidFill>
                  <a:srgbClr val="FF0000"/>
                </a:solidFill>
              </a:rPr>
              <a:t>ženského</a:t>
            </a:r>
            <a:r>
              <a:rPr lang="cs-CZ" sz="2400" dirty="0"/>
              <a:t> píšeme v přísudku </a:t>
            </a:r>
          </a:p>
          <a:p>
            <a:r>
              <a:rPr lang="cs-CZ" sz="2400" dirty="0"/>
              <a:t>		-</a:t>
            </a:r>
            <a:r>
              <a:rPr lang="cs-CZ" sz="2400" dirty="0" err="1"/>
              <a:t>ly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Např. Lampy osvětlova</a:t>
            </a:r>
            <a:r>
              <a:rPr lang="cs-CZ" sz="2400" dirty="0">
                <a:solidFill>
                  <a:srgbClr val="FF0000"/>
                </a:solidFill>
              </a:rPr>
              <a:t>ly</a:t>
            </a:r>
            <a:r>
              <a:rPr lang="cs-CZ" sz="2400" dirty="0"/>
              <a:t> ulice města.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Např. U potoka už rozkvet</a:t>
            </a:r>
            <a:r>
              <a:rPr lang="cs-CZ" sz="2400" dirty="0">
                <a:solidFill>
                  <a:srgbClr val="FF0000"/>
                </a:solidFill>
              </a:rPr>
              <a:t>ly</a:t>
            </a:r>
            <a:r>
              <a:rPr lang="cs-CZ" sz="2400" dirty="0"/>
              <a:t>  sněženky.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2052" name="Picture 4" descr="C:\Users\ucitel\AppData\Local\Microsoft\Windows\Temporary Internet Files\Content.IE5\AM1I8PN9\MP9004334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44824"/>
            <a:ext cx="1547785" cy="1303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citel\AppData\Local\Microsoft\Windows\Temporary Internet Files\Content.IE5\K0O7W0UI\MC9001228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861048"/>
            <a:ext cx="1544686" cy="154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71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692694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u="sng" dirty="0"/>
              <a:t>PODMĚT RODU STŘEDNÍHO</a:t>
            </a:r>
          </a:p>
          <a:p>
            <a:endParaRPr lang="cs-CZ" sz="4000" dirty="0"/>
          </a:p>
          <a:p>
            <a:r>
              <a:rPr lang="cs-CZ" sz="2400" dirty="0"/>
              <a:t>Přísudek se shoduje s podmětem.</a:t>
            </a:r>
          </a:p>
          <a:p>
            <a:r>
              <a:rPr lang="cs-CZ" sz="2400" dirty="0"/>
              <a:t>Je-li podmět rodu </a:t>
            </a:r>
            <a:r>
              <a:rPr lang="cs-CZ" sz="2400" dirty="0">
                <a:solidFill>
                  <a:srgbClr val="FF0000"/>
                </a:solidFill>
              </a:rPr>
              <a:t>středního</a:t>
            </a:r>
            <a:r>
              <a:rPr lang="cs-CZ" sz="2400" dirty="0"/>
              <a:t> píšeme v přísudku</a:t>
            </a:r>
          </a:p>
          <a:p>
            <a:r>
              <a:rPr lang="cs-CZ" sz="2400" dirty="0"/>
              <a:t>		- la</a:t>
            </a:r>
          </a:p>
          <a:p>
            <a:endParaRPr lang="cs-CZ" sz="2400" dirty="0"/>
          </a:p>
          <a:p>
            <a:r>
              <a:rPr lang="cs-CZ" sz="2400" dirty="0"/>
              <a:t>Např. Štěňata se batoli</a:t>
            </a:r>
            <a:r>
              <a:rPr lang="cs-CZ" sz="2400" dirty="0">
                <a:solidFill>
                  <a:srgbClr val="FF0000"/>
                </a:solidFill>
              </a:rPr>
              <a:t>la</a:t>
            </a:r>
            <a:r>
              <a:rPr lang="cs-CZ" sz="2400" dirty="0"/>
              <a:t> na dvorku.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Např. Vojska vytáh</a:t>
            </a:r>
            <a:r>
              <a:rPr lang="cs-CZ" sz="2400" dirty="0">
                <a:solidFill>
                  <a:srgbClr val="FF0000"/>
                </a:solidFill>
              </a:rPr>
              <a:t>la</a:t>
            </a:r>
            <a:r>
              <a:rPr lang="cs-CZ" sz="2400" dirty="0"/>
              <a:t> do boje. </a:t>
            </a:r>
          </a:p>
        </p:txBody>
      </p:sp>
      <p:pic>
        <p:nvPicPr>
          <p:cNvPr id="3076" name="Picture 4" descr="C:\Users\ucitel\AppData\Local\Microsoft\Windows\Temporary Internet Files\Content.IE5\AM1I8PN9\MP90018141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75732"/>
            <a:ext cx="2167280" cy="142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C:\Users\ucitel\AppData\Local\Microsoft\Windows\Temporary Internet Files\Content.IE5\DE4CGPLA\MP90042242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437112"/>
            <a:ext cx="2170170" cy="1561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49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612844"/>
            <a:ext cx="696241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Vyber věty bez pravopisné chyby. Z písmen uvedených před nimi sestav</a:t>
            </a:r>
          </a:p>
          <a:p>
            <a:r>
              <a:rPr lang="cs-CZ" b="1" dirty="0"/>
              <a:t>tajenku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b="1" dirty="0"/>
              <a:t>M	</a:t>
            </a:r>
            <a:r>
              <a:rPr lang="cs-CZ" dirty="0"/>
              <a:t>  Na tvářích malých dětí se objevili úsměvy.</a:t>
            </a:r>
          </a:p>
          <a:p>
            <a:r>
              <a:rPr lang="cs-CZ" b="1" dirty="0"/>
              <a:t>O	</a:t>
            </a:r>
            <a:r>
              <a:rPr lang="cs-CZ" dirty="0"/>
              <a:t>  Kamarádi brzy odešli.</a:t>
            </a:r>
          </a:p>
          <a:p>
            <a:r>
              <a:rPr lang="cs-CZ" b="1" dirty="0"/>
              <a:t>L</a:t>
            </a:r>
            <a:r>
              <a:rPr lang="cs-CZ" dirty="0"/>
              <a:t>  	  Světla na ulici se se soumrakem rozsvítily.</a:t>
            </a:r>
          </a:p>
          <a:p>
            <a:r>
              <a:rPr lang="cs-CZ" b="1" dirty="0"/>
              <a:t>E</a:t>
            </a:r>
            <a:r>
              <a:rPr lang="cs-CZ" dirty="0"/>
              <a:t> 	  Podívej, už vyšli hvězdy.</a:t>
            </a:r>
          </a:p>
          <a:p>
            <a:r>
              <a:rPr lang="cs-CZ" b="1" dirty="0"/>
              <a:t>R</a:t>
            </a:r>
            <a:r>
              <a:rPr lang="cs-CZ" dirty="0"/>
              <a:t>   	  Škoda, že pololetní prázdniny už skončily.</a:t>
            </a:r>
          </a:p>
          <a:p>
            <a:r>
              <a:rPr lang="cs-CZ" b="1" dirty="0"/>
              <a:t>O</a:t>
            </a:r>
            <a:r>
              <a:rPr lang="cs-CZ" dirty="0"/>
              <a:t>  	  Tisíce diváků sledovali hokejový zápas.</a:t>
            </a:r>
          </a:p>
          <a:p>
            <a:r>
              <a:rPr lang="cs-CZ" b="1" dirty="0"/>
              <a:t>T	</a:t>
            </a:r>
            <a:r>
              <a:rPr lang="cs-CZ" dirty="0"/>
              <a:t>  Rodiče byli pozváni  na besídku.</a:t>
            </a:r>
          </a:p>
          <a:p>
            <a:r>
              <a:rPr lang="cs-CZ" b="1" dirty="0"/>
              <a:t>O</a:t>
            </a:r>
            <a:r>
              <a:rPr lang="cs-CZ" dirty="0"/>
              <a:t>  	  Psi se na souseda rozštěkali.</a:t>
            </a:r>
          </a:p>
          <a:p>
            <a:r>
              <a:rPr lang="cs-CZ" b="1" dirty="0"/>
              <a:t>P</a:t>
            </a:r>
            <a:r>
              <a:rPr lang="cs-CZ" dirty="0"/>
              <a:t>  	  Na mýtině se pásly jeleni a laně.</a:t>
            </a:r>
          </a:p>
          <a:p>
            <a:r>
              <a:rPr lang="cs-CZ" b="1" dirty="0"/>
              <a:t>G</a:t>
            </a:r>
            <a:r>
              <a:rPr lang="cs-CZ" dirty="0"/>
              <a:t>  	  Moc jsme tomu nerozuměli.</a:t>
            </a:r>
          </a:p>
          <a:p>
            <a:r>
              <a:rPr lang="cs-CZ" b="1" dirty="0"/>
              <a:t>R</a:t>
            </a:r>
            <a:r>
              <a:rPr lang="cs-CZ" dirty="0"/>
              <a:t> 	  Vyrazili jsme na večerní procházku.</a:t>
            </a:r>
          </a:p>
          <a:p>
            <a:r>
              <a:rPr lang="cs-CZ" b="1" dirty="0"/>
              <a:t>A</a:t>
            </a:r>
            <a:r>
              <a:rPr lang="cs-CZ" dirty="0"/>
              <a:t>  	  Poslední dny ve škole v přírodě mi rychle utekly.</a:t>
            </a:r>
          </a:p>
          <a:p>
            <a:r>
              <a:rPr lang="cs-CZ" b="1" dirty="0"/>
              <a:t>F</a:t>
            </a:r>
            <a:r>
              <a:rPr lang="cs-CZ" dirty="0"/>
              <a:t>  	  Plameny ohně šlehaly vysoko.</a:t>
            </a:r>
          </a:p>
          <a:p>
            <a:r>
              <a:rPr lang="cs-CZ" b="1" dirty="0"/>
              <a:t>I</a:t>
            </a:r>
            <a:r>
              <a:rPr lang="cs-CZ" dirty="0"/>
              <a:t>   	  Nemocní se jako zázrakem uzdravili. </a:t>
            </a:r>
          </a:p>
          <a:p>
            <a:r>
              <a:rPr lang="cs-CZ" b="1" dirty="0"/>
              <a:t>Y</a:t>
            </a:r>
            <a:r>
              <a:rPr lang="cs-CZ" dirty="0"/>
              <a:t> 	  Vosy a včely se letos přemnožili.</a:t>
            </a:r>
          </a:p>
          <a:p>
            <a:r>
              <a:rPr lang="cs-CZ" b="1" dirty="0"/>
              <a:t>E</a:t>
            </a:r>
            <a:r>
              <a:rPr lang="cs-CZ" dirty="0"/>
              <a:t> 	  Čápi se usadili na našem komíně.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947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983463"/>
            <a:ext cx="7150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Tajenka je ___________________a toto slovo znamená_______________ 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109014" y="2060848"/>
            <a:ext cx="4133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Význam  slova najdi ve slovníku cizích slov.</a:t>
            </a:r>
          </a:p>
        </p:txBody>
      </p:sp>
    </p:spTree>
    <p:extLst>
      <p:ext uri="{BB962C8B-B14F-4D97-AF65-F5344CB8AC3E}">
        <p14:creationId xmlns:p14="http://schemas.microsoft.com/office/powerpoint/2010/main" val="148598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91829"/>
            <a:ext cx="9461147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	</a:t>
            </a:r>
            <a:r>
              <a:rPr lang="cs-CZ" sz="4000" b="1" u="sng" dirty="0"/>
              <a:t>SHODA PŘÍSUDKU S NĚKOLIKANÁSOBNÝM PODMĚTEM</a:t>
            </a:r>
          </a:p>
          <a:p>
            <a:endParaRPr lang="cs-CZ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sz="2400" dirty="0"/>
              <a:t> je-li alespoň jeden člen rodu mužského životného píšeme</a:t>
            </a:r>
          </a:p>
          <a:p>
            <a:r>
              <a:rPr lang="cs-CZ" sz="2400" dirty="0">
                <a:solidFill>
                  <a:srgbClr val="FF0000"/>
                </a:solidFill>
              </a:rPr>
              <a:t>měkké -i 			</a:t>
            </a:r>
            <a:r>
              <a:rPr lang="cs-CZ" sz="2400" dirty="0"/>
              <a:t>Např. Hoši a dívky sportova</a:t>
            </a:r>
            <a:r>
              <a:rPr lang="cs-CZ" sz="2400" dirty="0">
                <a:solidFill>
                  <a:srgbClr val="FF0000"/>
                </a:solidFill>
              </a:rPr>
              <a:t>li.</a:t>
            </a:r>
            <a:r>
              <a:rPr lang="cs-CZ" sz="2400" dirty="0"/>
              <a:t>	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sz="2400" dirty="0"/>
              <a:t>není– </a:t>
            </a:r>
            <a:r>
              <a:rPr lang="cs-CZ" sz="2400" dirty="0" err="1"/>
              <a:t>li</a:t>
            </a:r>
            <a:r>
              <a:rPr lang="cs-CZ" sz="2400" dirty="0"/>
              <a:t> žádný člen rodu mužského životného a ani nejsou </a:t>
            </a:r>
          </a:p>
          <a:p>
            <a:r>
              <a:rPr lang="cs-CZ" sz="2400" dirty="0"/>
              <a:t>všechny rodu  středního čísla množného píšeme				</a:t>
            </a:r>
          </a:p>
          <a:p>
            <a:r>
              <a:rPr lang="cs-CZ" sz="2400" dirty="0"/>
              <a:t>			</a:t>
            </a:r>
            <a:r>
              <a:rPr lang="cs-CZ" sz="2400" dirty="0">
                <a:solidFill>
                  <a:srgbClr val="FF0000"/>
                </a:solidFill>
              </a:rPr>
              <a:t>tvrdé –y</a:t>
            </a:r>
          </a:p>
          <a:p>
            <a:endParaRPr lang="cs-CZ" sz="2400" dirty="0"/>
          </a:p>
          <a:p>
            <a:r>
              <a:rPr lang="cs-CZ" sz="2400" dirty="0"/>
              <a:t>Např. Vlaštovky a jiřičky odletě</a:t>
            </a:r>
            <a:r>
              <a:rPr lang="cs-CZ" sz="2400" dirty="0">
                <a:solidFill>
                  <a:srgbClr val="FF0000"/>
                </a:solidFill>
              </a:rPr>
              <a:t>ly</a:t>
            </a:r>
            <a:r>
              <a:rPr lang="cs-CZ" sz="2400" dirty="0"/>
              <a:t> do teplých krajin.</a:t>
            </a:r>
          </a:p>
          <a:p>
            <a:endParaRPr lang="cs-CZ" sz="2400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sz="2400" dirty="0"/>
              <a:t>jsou všechny členy rodu středního v množném  čísle  píšeme</a:t>
            </a:r>
          </a:p>
          <a:p>
            <a:r>
              <a:rPr lang="cs-CZ" sz="2400" dirty="0"/>
              <a:t>			</a:t>
            </a:r>
            <a:r>
              <a:rPr lang="cs-CZ" sz="2400" dirty="0">
                <a:solidFill>
                  <a:srgbClr val="FF0000"/>
                </a:solidFill>
              </a:rPr>
              <a:t>- la</a:t>
            </a:r>
          </a:p>
          <a:p>
            <a:endParaRPr lang="cs-CZ" sz="2400" dirty="0"/>
          </a:p>
          <a:p>
            <a:r>
              <a:rPr lang="cs-CZ" sz="2400" dirty="0"/>
              <a:t>Např. Kůzlata a jehňata skotači</a:t>
            </a:r>
            <a:r>
              <a:rPr lang="cs-CZ" sz="2400" dirty="0">
                <a:solidFill>
                  <a:srgbClr val="FF0000"/>
                </a:solidFill>
              </a:rPr>
              <a:t>la </a:t>
            </a:r>
            <a:r>
              <a:rPr lang="cs-CZ" sz="2400" dirty="0"/>
              <a:t>na louce.</a:t>
            </a:r>
          </a:p>
          <a:p>
            <a:endParaRPr lang="cs-CZ" sz="2400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				</a:t>
            </a:r>
          </a:p>
        </p:txBody>
      </p:sp>
      <p:pic>
        <p:nvPicPr>
          <p:cNvPr id="4098" name="Picture 2" descr="C:\Users\ucitel\AppData\Local\Microsoft\Windows\Temporary Internet Files\Content.IE5\DE4CGPLA\MP90041181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700808"/>
            <a:ext cx="1313597" cy="87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citel\AppData\Local\Microsoft\Windows\Temporary Internet Files\Content.IE5\AM1I8PN9\MC90032953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250510"/>
            <a:ext cx="835809" cy="82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citel\AppData\Local\Microsoft\Windows\Temporary Internet Files\Content.IE5\S7687CZ2\MP90017844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917" y="5371069"/>
            <a:ext cx="1710406" cy="114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98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399</Words>
  <Application>Microsoft Office PowerPoint</Application>
  <PresentationFormat>Předvádění na obrazovce (4:3)</PresentationFormat>
  <Paragraphs>87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Motiv systému Office</vt:lpstr>
      <vt:lpstr>SHODA PŘÍSUDKU S PODMĚTEM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SHODA PŘÍSUDKU S PODMĚTEM</dc:title>
  <dc:creator>ucitel</dc:creator>
  <cp:lastModifiedBy>Milan Bednář</cp:lastModifiedBy>
  <cp:revision>40</cp:revision>
  <dcterms:created xsi:type="dcterms:W3CDTF">2011-12-05T19:42:47Z</dcterms:created>
  <dcterms:modified xsi:type="dcterms:W3CDTF">2026-05-21T19:56:12Z</dcterms:modified>
</cp:coreProperties>
</file>